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258" r:id="rId3"/>
    <p:sldId id="257" r:id="rId4"/>
    <p:sldId id="331" r:id="rId5"/>
    <p:sldId id="325" r:id="rId6"/>
    <p:sldId id="326" r:id="rId7"/>
    <p:sldId id="33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1" r:id="rId84"/>
    <p:sldId id="350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32" r:id="rId95"/>
    <p:sldId id="362" r:id="rId96"/>
    <p:sldId id="327" r:id="rId97"/>
    <p:sldId id="328" r:id="rId98"/>
    <p:sldId id="329" r:id="rId99"/>
    <p:sldId id="361" r:id="rId100"/>
    <p:sldId id="363" r:id="rId101"/>
    <p:sldId id="364" r:id="rId102"/>
    <p:sldId id="365" r:id="rId103"/>
    <p:sldId id="366" r:id="rId104"/>
    <p:sldId id="367" r:id="rId10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4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AF944-4CAC-4005-BD27-C8021A20027F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2014E-211D-4275-94FC-9B206E60C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97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2F135-DC86-B10B-490F-5B42E6BE4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4EFD410-51B4-2B7D-EB47-BE08F6E54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9BB8A9-C062-8EF6-B489-33BB52E7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7DF889-068C-D46E-0754-276CC317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00C952-DC5C-325E-B6FF-6C8DAFB2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462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F7451-E9E5-497A-0595-5E93C120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73C0779-B5A7-40BE-98DC-34D53F1CE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5DAB26-CEE6-EABB-035D-9AB2A402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92CD89-522F-BB1C-9F80-902D05D1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CCF689-C53C-3843-5EBE-825B8E8E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46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B499EA3-8619-B9F1-B42B-FF2A2BEE6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C805581-4188-7BD8-BFB8-4F11E15F6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34A75A-2B91-E16C-446B-2200D928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EC6BF0-6B19-A81E-6040-F1D15C38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C76A2-1F4A-4E70-AD3B-1412EBE0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38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B43E70-27AB-15FB-B425-4EB4869E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0A8CB3-6578-F5E4-3782-DB069B44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413476-F211-6304-F65E-D037539F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624CA7-3B82-C839-F195-C612759E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22D422-364A-EF5F-101F-8A5C37D3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912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08849-F681-D6E0-35CC-815A4B1F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80602F-A9E2-7B3E-0155-FE0784743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AEEC43-4710-AD00-141D-7C5D70B7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EEEF97-03E5-F81F-F122-A73E3077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28A87F-C4C7-8ECA-C71B-BA28E87F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62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94F849-2703-BBF7-7D3C-3CC6A613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EF5744-A701-73E0-D2E2-2F5205E6E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0D8585A-1AB9-C677-9C7D-09555C995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375D6BD-BFFC-4B2F-C3AA-FB34851F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BA81B7-B925-B1E2-DFC7-B0007A6F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EB6171-85CB-B5F6-3F29-48695D0D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476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2477AB-C505-0992-17C7-D9B26AA8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FCF4EA-F32E-AB7A-08B3-417494F60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688E01-1A0F-E876-71EC-30C6072F6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8882A7-79EF-2961-F017-15BFF1F7F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BD655D7-70B4-07E7-5150-719372AE2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CEB87F-59BE-CAE3-D7A5-D04D5EAF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3CFD99A-A713-393D-D36B-277BCDAD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E691445-FF70-CB35-EA08-659E7185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275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125F4B-ADC5-8A33-F393-3E1D6AD2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19FE104-9FF9-66F0-D2B9-BEA86926E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A119589-77A5-5379-0FB6-026AA383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A13FAB-4A4E-E0B4-D5E1-B6DCAB70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8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75B60DF-661D-4C7A-7871-A8474A63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B91F540-B024-B8AB-21E2-B4F9324C6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23F1DE-81CE-0059-8C2B-28C6C18A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468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775C-F425-DDBA-BD49-295AB5B7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B9A907-AE68-1BB2-0546-4FCCA65BF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91B5625-1718-E617-02EC-750D4FDF3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210FB4-678A-80BD-58A4-9BD72CC6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4500DAD-40FF-A6E0-90E5-D6522903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2F5D400-C487-BE1C-DA33-157D8FEC1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03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0C50B7-6922-A2FB-8F21-4E892E45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BA57A86-DEA1-DD72-E34B-E5334E23E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10E5BD-EDD1-2015-D789-A9779ED76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059E799-6892-78BA-DAB0-F4A1763A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01403D-A05F-4FD3-EA06-394A24FD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54AF996-A3D9-9E93-1C0D-BFEFD5849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76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1607176-C413-3A37-195D-E5F17AAB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D9C3D48-DC76-A03C-57D9-8AF1E31B3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057DFB-F7A1-A9E3-065E-470969E84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9C3B26-E642-4134-9A79-3ABFE8B1D67B}" type="datetimeFigureOut">
              <a:rPr kumimoji="1" lang="ja-JP" altLang="en-US" smtClean="0"/>
              <a:t>2026/2/1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58D08C-4494-887B-5CEA-F0834D6A6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3324EE-A21A-8241-FAB3-85C8D858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2EC925-693F-4982-9851-5779108DE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460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97.xml"/><Relationship Id="rId3" Type="http://schemas.openxmlformats.org/officeDocument/2006/relationships/slide" Target="slide5.xml"/><Relationship Id="rId7" Type="http://schemas.openxmlformats.org/officeDocument/2006/relationships/slide" Target="slide26.xml"/><Relationship Id="rId12" Type="http://schemas.openxmlformats.org/officeDocument/2006/relationships/slide" Target="slide96.xml"/><Relationship Id="rId17" Type="http://schemas.openxmlformats.org/officeDocument/2006/relationships/slide" Target="slide104.xml"/><Relationship Id="rId2" Type="http://schemas.openxmlformats.org/officeDocument/2006/relationships/slide" Target="slide3.xml"/><Relationship Id="rId16" Type="http://schemas.openxmlformats.org/officeDocument/2006/relationships/slide" Target="slide10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11" Type="http://schemas.openxmlformats.org/officeDocument/2006/relationships/slide" Target="slide95.xml"/><Relationship Id="rId5" Type="http://schemas.openxmlformats.org/officeDocument/2006/relationships/slide" Target="slide8.xml"/><Relationship Id="rId15" Type="http://schemas.openxmlformats.org/officeDocument/2006/relationships/slide" Target="slide99.xml"/><Relationship Id="rId10" Type="http://schemas.openxmlformats.org/officeDocument/2006/relationships/slide" Target="slide85.xml"/><Relationship Id="rId4" Type="http://schemas.openxmlformats.org/officeDocument/2006/relationships/slide" Target="slide6.xml"/><Relationship Id="rId9" Type="http://schemas.openxmlformats.org/officeDocument/2006/relationships/slide" Target="slide66.xml"/><Relationship Id="rId14" Type="http://schemas.openxmlformats.org/officeDocument/2006/relationships/slide" Target="slide9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ortal.azure.com/#home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ortal.azure.com/#home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ortal.azure.com/#home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portal.azure.com/#home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7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ja-jp/pricing/purchase-options/azure-account" TargetMode="Externa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" Target="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" Target="slide65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0E382D-1D09-7AFB-2E58-133CDA2B5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レシート画像を使った</a:t>
            </a:r>
            <a:br>
              <a:rPr kumimoji="1" lang="en-US" altLang="ja-JP" dirty="0"/>
            </a:br>
            <a:r>
              <a:rPr kumimoji="1" lang="ja-JP" altLang="en-US" dirty="0"/>
              <a:t>支出管理アプリ</a:t>
            </a:r>
          </a:p>
        </p:txBody>
      </p:sp>
    </p:spTree>
    <p:extLst>
      <p:ext uri="{BB962C8B-B14F-4D97-AF65-F5344CB8AC3E}">
        <p14:creationId xmlns:p14="http://schemas.microsoft.com/office/powerpoint/2010/main" val="49821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8E443-D48E-70DF-3DF6-5213B8EA1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D28C19-03D9-B4E5-FCC9-DD786224CB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F44C25D-7469-3BE1-5C71-D2946BC88CA7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2177AAF-F1B5-69C8-A82A-FB8E2F2893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AD38F6A-606D-3E8D-DCB3-7268053686FE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812440C-CF27-7358-9FDB-EF94B4098D02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498E50E-64C1-AD68-E55A-937A03ACB19B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③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</a:t>
            </a:r>
            <a:r>
              <a:rPr lang="ja-JP" altLang="en-US" sz="1400" b="1" dirty="0"/>
              <a:t>別のアカウントを使用する</a:t>
            </a:r>
            <a:r>
              <a:rPr lang="ja-JP" altLang="en-US" sz="1400" dirty="0"/>
              <a:t>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今回はアカウント作成から行います。</a:t>
            </a:r>
            <a:endParaRPr lang="ja-JP" altLang="en-US" sz="1100" dirty="0"/>
          </a:p>
        </p:txBody>
      </p:sp>
      <p:pic>
        <p:nvPicPr>
          <p:cNvPr id="12" name="図 11" descr="パソコン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E1A26BBC-C122-B531-25EA-2D3BFEDD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962138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36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C75C1-AC17-2D34-3ACF-45CF5465B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A87EFC-3C38-EE30-D951-D64A8D7A2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アプリの使い方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956BEBE-028D-317E-F2A3-4B61DC8139A0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6AFB47F7-2117-F9F9-1DA2-A2DA87B0E434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A6653B2-2C5F-A1C3-4C2F-03D3FD0A50FA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881C0C45-9F30-A66E-040E-9602736B6F40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F94736F8-9067-7D35-FBBB-FBAE40735C8E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FBAF8D0-AE91-33EF-1452-2010F1979254}"/>
              </a:ext>
            </a:extLst>
          </p:cNvPr>
          <p:cNvSpPr txBox="1"/>
          <p:nvPr/>
        </p:nvSpPr>
        <p:spPr>
          <a:xfrm>
            <a:off x="0" y="865234"/>
            <a:ext cx="12192000" cy="556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①解凍したフォルダの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</a:t>
            </a:r>
            <a:r>
              <a:rPr lang="en-US" altLang="ja-JP" sz="1400" dirty="0"/>
              <a:t>(app_done.bat)</a:t>
            </a:r>
            <a:r>
              <a:rPr lang="ja-JP" altLang="en-US" sz="1400" dirty="0"/>
              <a:t>をダブルクリック</a:t>
            </a:r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②一番最初は、</a:t>
            </a:r>
            <a:r>
              <a:rPr lang="en-US" altLang="ja-JP" sz="1400" dirty="0" err="1"/>
              <a:t>venv</a:t>
            </a:r>
            <a:r>
              <a:rPr lang="ja-JP" altLang="en-US" sz="1400" dirty="0"/>
              <a:t>環境の構築から実施</a:t>
            </a:r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D0EF1B7C-AFCC-2565-97A0-2D8D07187F51}"/>
              </a:ext>
            </a:extLst>
          </p:cNvPr>
          <p:cNvSpPr txBox="1"/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アプリ実行</a:t>
            </a:r>
            <a:endParaRPr lang="ja-JP" altLang="en-US" sz="1100" dirty="0"/>
          </a:p>
        </p:txBody>
      </p:sp>
      <p:pic>
        <p:nvPicPr>
          <p:cNvPr id="5" name="図 4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CE34F9EA-CFF0-0FC5-0455-F7F99C63E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61"/>
            <a:ext cx="4887931" cy="1800000"/>
          </a:xfrm>
          <a:prstGeom prst="rect">
            <a:avLst/>
          </a:prstGeom>
        </p:spPr>
      </p:pic>
      <p:pic>
        <p:nvPicPr>
          <p:cNvPr id="8" name="図 7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E1510FA-3B7A-C6C0-8F68-ACCBD99A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5307"/>
            <a:ext cx="3162741" cy="771633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8064644F-C6BA-BCF3-C8D6-2FFB76762863}"/>
              </a:ext>
            </a:extLst>
          </p:cNvPr>
          <p:cNvSpPr txBox="1"/>
          <p:nvPr/>
        </p:nvSpPr>
        <p:spPr>
          <a:xfrm>
            <a:off x="5186219" y="865234"/>
            <a:ext cx="7005781" cy="556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771485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EEC2C-8E40-DAAC-9FAF-E9FA4EBA5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51F16C-7487-3447-A92E-512660189C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アプリの使い方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14B8703-24AC-994A-D3EF-0CF12F0E926A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1D50723D-18BC-3F8D-94F2-E6B3795F9D8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62F71EBC-DA5D-4C99-72A4-A6F2609939E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8D43BB6-D246-E8D6-F831-F65DA500E73A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CF898253-05AD-631D-557D-69AF523AFC37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5378CA7-3323-4395-0721-559D55725572}"/>
              </a:ext>
            </a:extLst>
          </p:cNvPr>
          <p:cNvSpPr txBox="1"/>
          <p:nvPr/>
        </p:nvSpPr>
        <p:spPr>
          <a:xfrm>
            <a:off x="0" y="865234"/>
            <a:ext cx="12192000" cy="5992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③下記画面のようになれば</a:t>
            </a:r>
            <a:r>
              <a:rPr lang="en-US" altLang="ja-JP" sz="1400" dirty="0"/>
              <a:t>ok</a:t>
            </a:r>
          </a:p>
          <a:p>
            <a:r>
              <a:rPr lang="en-US" altLang="ja-JP" sz="1400" dirty="0"/>
              <a:t>※pip</a:t>
            </a:r>
            <a:r>
              <a:rPr lang="ja-JP" altLang="en-US" sz="1400" dirty="0"/>
              <a:t>インストール、デフォルトで入っているレシート画像の読み込みなどを実行</a:t>
            </a:r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BB68590A-0F34-057F-2F49-A59FEB0705D4}"/>
              </a:ext>
            </a:extLst>
          </p:cNvPr>
          <p:cNvSpPr txBox="1"/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アプリ実行</a:t>
            </a:r>
            <a:endParaRPr lang="ja-JP" altLang="en-US" sz="1100" dirty="0"/>
          </a:p>
        </p:txBody>
      </p:sp>
      <p:pic>
        <p:nvPicPr>
          <p:cNvPr id="7" name="図 6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9B3A844-9A9D-CD67-0418-EFDD353A6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876"/>
            <a:ext cx="12192000" cy="18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325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3539E-59FE-0BF7-F117-98E713B75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1AEEDF-A6AF-78C8-52BB-A949C83138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アプリの使い方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FD36CB5-7823-2C7F-7F58-9E79B247E4D3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A89BF55-85AA-6A06-E0F8-100EDF9551DD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6403E93-90C7-D450-AC27-C0B917AA3490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961CA49-76B1-57A6-C471-39C3D5FDDF99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15B8B507-6ECF-677B-B8C3-1290EF4854F9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D7B710F-E50A-DA79-6657-CDD66B84ABCD}"/>
              </a:ext>
            </a:extLst>
          </p:cNvPr>
          <p:cNvSpPr txBox="1"/>
          <p:nvPr/>
        </p:nvSpPr>
        <p:spPr>
          <a:xfrm>
            <a:off x="0" y="865234"/>
            <a:ext cx="12192000" cy="5992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④実行結果の確認</a:t>
            </a:r>
            <a:endParaRPr lang="en-US" altLang="ja-JP" sz="1400" dirty="0"/>
          </a:p>
          <a:p>
            <a:r>
              <a:rPr lang="ja-JP" altLang="en-US" sz="1400" dirty="0"/>
              <a:t>・</a:t>
            </a:r>
            <a:r>
              <a:rPr lang="en-US" altLang="ja-JP" sz="1400" dirty="0"/>
              <a:t>input</a:t>
            </a:r>
            <a:r>
              <a:rPr lang="ja-JP" altLang="en-US" sz="1400" dirty="0"/>
              <a:t>フォルダの中身は空になっていて、すべてのレシート画像は</a:t>
            </a:r>
            <a:r>
              <a:rPr lang="en-US" altLang="ja-JP" sz="1400" dirty="0"/>
              <a:t>processed</a:t>
            </a:r>
            <a:r>
              <a:rPr lang="ja-JP" altLang="en-US" sz="1400" dirty="0"/>
              <a:t>フォルダに移動</a:t>
            </a:r>
            <a:endParaRPr lang="en-US" altLang="ja-JP" sz="1400" dirty="0"/>
          </a:p>
          <a:p>
            <a:r>
              <a:rPr lang="ja-JP" altLang="en-US" sz="1400" dirty="0"/>
              <a:t>・新たに、</a:t>
            </a:r>
            <a:r>
              <a:rPr lang="en-US" altLang="ja-JP" sz="1400" dirty="0"/>
              <a:t>output</a:t>
            </a:r>
            <a:r>
              <a:rPr lang="ja-JP" altLang="en-US" sz="1400" dirty="0"/>
              <a:t>フォルダが作成されていて、実行結果が格納されている</a:t>
            </a:r>
            <a:endParaRPr lang="en-US" altLang="ja-JP" sz="1400" dirty="0"/>
          </a:p>
          <a:p>
            <a:r>
              <a:rPr lang="ja-JP" altLang="en-US" sz="1400" dirty="0"/>
              <a:t>→</a:t>
            </a:r>
            <a:r>
              <a:rPr lang="en-US" altLang="ja-JP" sz="1400" dirty="0"/>
              <a:t>csv</a:t>
            </a:r>
            <a:r>
              <a:rPr lang="ja-JP" altLang="en-US" sz="1400" dirty="0"/>
              <a:t>ファイル、グラフ、</a:t>
            </a:r>
            <a:r>
              <a:rPr lang="en-US" altLang="ja-JP" sz="1400" dirty="0" err="1"/>
              <a:t>json</a:t>
            </a:r>
            <a:r>
              <a:rPr lang="ja-JP" altLang="en-US" sz="1400" dirty="0"/>
              <a:t>ファイル、月ごとのサマリーの</a:t>
            </a:r>
            <a:r>
              <a:rPr lang="en-US" altLang="ja-JP" sz="1400" dirty="0"/>
              <a:t>4</a:t>
            </a:r>
            <a:r>
              <a:rPr lang="ja-JP" altLang="en-US" sz="1400" dirty="0"/>
              <a:t>つが月ごとにまとめられる</a:t>
            </a:r>
            <a:endParaRPr lang="en-US" altLang="ja-JP" sz="1400" dirty="0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66517429-EBC1-A52F-4BE7-5BF0578F2D10}"/>
              </a:ext>
            </a:extLst>
          </p:cNvPr>
          <p:cNvSpPr txBox="1"/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アプリ実行</a:t>
            </a:r>
            <a:endParaRPr lang="ja-JP" altLang="en-US" sz="1100" dirty="0"/>
          </a:p>
        </p:txBody>
      </p:sp>
      <p:pic>
        <p:nvPicPr>
          <p:cNvPr id="12" name="図 11" descr="黒い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210A7A83-810F-C0EF-AEE6-E2D8FDD17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36885"/>
            <a:ext cx="6390864" cy="1260000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467EFBAB-65AF-52CC-E34B-6B81341B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441"/>
            <a:ext cx="6030001" cy="1440000"/>
          </a:xfrm>
          <a:prstGeom prst="rect">
            <a:avLst/>
          </a:prstGeom>
        </p:spPr>
      </p:pic>
      <p:pic>
        <p:nvPicPr>
          <p:cNvPr id="17" name="図 16" descr="モニター画面に映る文字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54418895-2B27-37D0-E6A3-4D5E96DAC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36" y="2136885"/>
            <a:ext cx="504986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30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3AD16-88E2-4835-C70E-BCD5CC2DB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56800-E966-35C4-6F35-CA47A12E92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アプリの使い方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3924CE5-A610-80DA-4577-5EA0B1D73398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DFEBC2E6-73DF-A13E-F8AA-5960A712173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CA2DB47-13F7-224D-6D6F-93CC8333912A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233B3708-FFF3-4E38-6E8E-CEC90D237493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C4E8F96E-A834-D5AC-0730-34086AB09810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EE9EDCF8-D52B-E02B-3CAB-877C63BE033D}"/>
              </a:ext>
            </a:extLst>
          </p:cNvPr>
          <p:cNvSpPr txBox="1"/>
          <p:nvPr/>
        </p:nvSpPr>
        <p:spPr>
          <a:xfrm>
            <a:off x="0" y="865234"/>
            <a:ext cx="12192000" cy="5992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⑤今後の運用</a:t>
            </a:r>
            <a:endParaRPr lang="en-US" altLang="ja-JP" sz="1400" dirty="0"/>
          </a:p>
          <a:p>
            <a:r>
              <a:rPr lang="en-US" altLang="ja-JP" sz="1400" dirty="0"/>
              <a:t>※iClude</a:t>
            </a:r>
            <a:r>
              <a:rPr lang="ja-JP" altLang="en-US" sz="1400" dirty="0"/>
              <a:t>経由で実行する場合は、該当パラメータを設定してください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定期送信を実行する場合は、該当パラメータを設定してください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・このままの運用を行っていく場合、</a:t>
            </a:r>
            <a:r>
              <a:rPr lang="en-US" altLang="ja-JP" sz="1400" dirty="0" err="1"/>
              <a:t>ai_domestic_accounts_book</a:t>
            </a:r>
            <a:r>
              <a:rPr lang="en-US" altLang="ja-JP" sz="1400" dirty="0"/>
              <a:t>\data\input</a:t>
            </a:r>
            <a:r>
              <a:rPr lang="ja-JP" altLang="en-US" sz="1400" dirty="0"/>
              <a:t>にレシート画像を入れて、</a:t>
            </a:r>
            <a:endParaRPr lang="en-US" altLang="ja-JP" sz="1400" dirty="0"/>
          </a:p>
          <a:p>
            <a:r>
              <a:rPr lang="ja-JP" altLang="en-US" sz="1400" dirty="0"/>
              <a:t>再度バッチファイルを実行することで</a:t>
            </a:r>
            <a:r>
              <a:rPr lang="en-US" altLang="ja-JP" sz="1400" dirty="0"/>
              <a:t>output</a:t>
            </a:r>
            <a:r>
              <a:rPr lang="ja-JP" altLang="en-US" sz="1400" dirty="0"/>
              <a:t>の更新が行われる</a:t>
            </a:r>
            <a:endParaRPr lang="en-US" altLang="ja-JP" sz="1400" dirty="0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47AE0015-1EA0-D0E3-5E8D-2CF8B0899916}"/>
              </a:ext>
            </a:extLst>
          </p:cNvPr>
          <p:cNvSpPr txBox="1"/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アプリ実行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285126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72365-E56D-5CF1-B6F9-710395C7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CF0CA-1C76-79A7-BE31-0C3812B8E2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その他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5B459556-BDD3-F789-696E-0B38A223A55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AF17DD8-3864-39B3-E7F0-EEEAB6C3044C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58C1E2A-090D-6D87-4CD1-3F8E17CED481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3AA1EF4-FB71-40AA-F4CE-6296719BD2DE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DD10DF1C-1162-8DA8-E9A1-DD205249E28B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E306D51-5FC9-4145-10E9-668A5EF6240B}"/>
              </a:ext>
            </a:extLst>
          </p:cNvPr>
          <p:cNvSpPr txBox="1"/>
          <p:nvPr/>
        </p:nvSpPr>
        <p:spPr>
          <a:xfrm>
            <a:off x="0" y="432618"/>
            <a:ext cx="12192000" cy="5992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この資料はエンジニア向けです。そのため、設定系やエラーが発生した場合は自己解決でお願いいたします。</a:t>
            </a:r>
            <a:endParaRPr lang="en-US" altLang="ja-JP" sz="1400" dirty="0"/>
          </a:p>
          <a:p>
            <a:r>
              <a:rPr lang="ja-JP" altLang="en-US" sz="1400" dirty="0"/>
              <a:t>また、アプリは</a:t>
            </a:r>
            <a:r>
              <a:rPr lang="en-US" altLang="ja-JP" sz="1400" dirty="0"/>
              <a:t>PoC</a:t>
            </a:r>
            <a:r>
              <a:rPr lang="ja-JP" altLang="en-US" sz="1400" dirty="0"/>
              <a:t>開発のため制度などは保証されていません。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ソースコードの修正、外部への公開は</a:t>
            </a:r>
            <a:r>
              <a:rPr lang="en-US" altLang="ja-JP" sz="1400" dirty="0"/>
              <a:t>OK</a:t>
            </a:r>
            <a:r>
              <a:rPr lang="ja-JP" altLang="en-US" sz="1400" dirty="0"/>
              <a:t>です。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78879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E55B-E933-1611-A004-18776514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2FE45-AB5A-C7DA-1082-4B30160518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2CAFBBF-9591-1B28-8113-F04242A23CFB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01B7829C-41CA-FE20-F35A-E12B0AD2E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CDEF0A3-4A1C-06C0-CF18-1E13BE2E957F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D565311-8345-9AD0-80DD-434BB0FD9140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A94601E-88F7-34DC-B1FC-3833DF168B9D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④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</a:t>
            </a:r>
            <a:r>
              <a:rPr lang="ja-JP" altLang="en-US" sz="1400" b="1" dirty="0"/>
              <a:t>作成</a:t>
            </a:r>
            <a:r>
              <a:rPr lang="ja-JP" altLang="en-US" sz="1400" dirty="0"/>
              <a:t>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DB76F5D7-43A3-F20C-E778-92AF3D55E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960389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02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CFC22-A718-DAE2-15FA-9B5CEA8A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25157-62EF-3009-ACD0-06C41A3211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02EFE4AA-C5D2-DD4A-F7DF-AA18F3D0714D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83E55A8-686C-8E0D-F705-38AA89C2E9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217A1804-7265-81AC-48BA-280C3CD23422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05519CC-4548-00DC-1D2D-09453AD420A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A65CE5D-B2F3-1F63-CF3A-65D81A9C0DF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⑤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部分にメールアドレスを入力して、</a:t>
            </a:r>
            <a:r>
              <a:rPr lang="ja-JP" altLang="en-US" sz="1400" b="1" dirty="0"/>
              <a:t>次へ</a:t>
            </a:r>
            <a:r>
              <a:rPr lang="ja-JP" altLang="en-US" sz="1400" dirty="0"/>
              <a:t>をクリック</a:t>
            </a:r>
            <a:endParaRPr lang="en-US" altLang="ja-JP" sz="1400" dirty="0"/>
          </a:p>
        </p:txBody>
      </p:sp>
      <p:pic>
        <p:nvPicPr>
          <p:cNvPr id="16" name="図 15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B8484D4D-CB64-9A3E-A512-C20A1C6C1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962138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7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F7F33-A4FD-B87E-320C-A29FF4AA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F7A043-7F0C-9AE9-D013-01D281D479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C992433-BF3C-3598-0797-BE31420BF40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30EA281-FC95-7140-F99A-6F3E453E32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57B9DF2-3B3A-0201-6AE4-7188F4EFA19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F675602-EC26-E90A-E6BA-B5BDCE02CDA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173E999-657F-57D8-6C60-D4D03B5F6691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⑥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部分に先ほど入力したメールアドレス宛にメールが送られて来るため、コードを確認して入力</a:t>
            </a:r>
            <a:endParaRPr lang="en-US" altLang="ja-JP" sz="1400" dirty="0"/>
          </a:p>
        </p:txBody>
      </p:sp>
      <p:pic>
        <p:nvPicPr>
          <p:cNvPr id="6" name="図 5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4422B417-FC9C-DF8C-CA5A-F746726E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960389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5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5D1C1-9EAC-547B-6DA0-592C8191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187DAE-FB0D-B71C-C67A-5B9F96289C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CF59CCDB-75DA-8C92-B062-D3008087838C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E3D4677-7F02-4CF1-5258-488D618B72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1A5C199-C152-AE0F-4E61-7D60D3ABEB88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2354DFD-9CB9-3D5E-D9A9-C09659A3F392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2DB33EE-2E52-37AE-83E1-C7244C0B9145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⑦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部分に住まいと生年月日を入力して、</a:t>
            </a:r>
            <a:r>
              <a:rPr lang="ja-JP" altLang="en-US" sz="1400" b="1" dirty="0"/>
              <a:t>次へ</a:t>
            </a:r>
            <a:r>
              <a:rPr lang="ja-JP" altLang="en-US" sz="1400" dirty="0"/>
              <a:t>をクリック</a:t>
            </a:r>
            <a:endParaRPr lang="en-US" altLang="ja-JP" sz="1400" dirty="0"/>
          </a:p>
        </p:txBody>
      </p:sp>
      <p:pic>
        <p:nvPicPr>
          <p:cNvPr id="7" name="図 6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7716ABEA-EFC2-AF8C-F61B-A1218DA01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962138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5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A0E1-E5B9-06F7-792C-6115BEA0E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BFE3F2-5FD0-7787-252B-F0AA252CF5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A8D1817-26B3-B169-8E85-7BB3C056F0DD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33C0E63-4E06-B2D0-9FAF-C7E207CF4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A5FA123-FEAB-F2EE-9036-8F15E69F07E8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851B4CB-45D6-3542-0A5F-7E9EFCB0AEE2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70337604-65CC-BDBF-5254-4D49C037F63E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⑧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部分に姓名を入力して、</a:t>
            </a:r>
            <a:r>
              <a:rPr lang="ja-JP" altLang="en-US" sz="1400" b="1" dirty="0"/>
              <a:t>次へ</a:t>
            </a:r>
            <a:r>
              <a:rPr lang="ja-JP" altLang="en-US" sz="1400" dirty="0"/>
              <a:t>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Web サイト&#10;&#10;AI 生成コンテンツは誤りを含む可能性があります。">
            <a:extLst>
              <a:ext uri="{FF2B5EF4-FFF2-40B4-BE49-F238E27FC236}">
                <a16:creationId xmlns:a16="http://schemas.microsoft.com/office/drawing/2014/main" id="{CACD328A-C18D-8A07-0426-AEC553F87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962138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9320-B481-DD86-D2B5-A6D3B80A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CCA6B-0473-5168-8A0E-542FA1EE0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CA6AF035-DE99-4AA5-F5EC-6FDB84A68FD2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6FC1A7A-2339-9600-B693-342FD5534E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B436ADD-0009-565E-463D-7F457B3C8C6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884B1FA-EF8B-3E3E-0DC2-25F9F1E3F4AB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490C2B8-3277-1BFF-588B-43CF25C9D2B5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⑨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部分に任意のパスワードを入力して、</a:t>
            </a:r>
            <a:r>
              <a:rPr lang="ja-JP" altLang="en-US" sz="1400" b="1" dirty="0"/>
              <a:t>次へ</a:t>
            </a:r>
            <a:r>
              <a:rPr lang="ja-JP" altLang="en-US" sz="1400" dirty="0"/>
              <a:t>をクリック</a:t>
            </a:r>
            <a:endParaRPr lang="en-US" altLang="ja-JP" sz="1400" dirty="0"/>
          </a:p>
        </p:txBody>
      </p:sp>
      <p:pic>
        <p:nvPicPr>
          <p:cNvPr id="7" name="図 6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834ABFD2-EA41-430A-F98A-1ACB039AE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960389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55CFC-DA23-7DD8-BA1E-2EAC470E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992436-378F-0793-4723-1A2C4BD193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05BEE071-7C49-1C60-552C-D46665ADCF26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06FDCE0-C64C-612C-5B85-501CA7D7DC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00F15F2-BD78-CE2D-3326-9E93E4E03F3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376A0FA-8C51-2AA9-9590-CDA5B883BBDB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DC01EEC0-9DBA-7E0C-842D-E0A7203621BD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⑩</a:t>
            </a:r>
            <a:r>
              <a:rPr lang="en-US" altLang="ja-JP" sz="1400" b="1" dirty="0"/>
              <a:t>OK</a:t>
            </a:r>
            <a:r>
              <a:rPr lang="ja-JP" altLang="en-US" sz="1400" dirty="0"/>
              <a:t>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071931BC-4F26-33C9-EC10-9934BD539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960389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61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FF0CD-83E8-C1C3-C7B5-1B131434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3A40CD-9343-C890-85CB-600B01B539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E187B7D-731E-4A43-0698-6A954F37697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9DAF9D9-A9C1-37B9-813A-FFDFC63767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ED89B680-F688-553E-06A9-A3124BD7560E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DD52E7A-4735-A71D-C1BB-7A32655C43FA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1A6E7A6-9663-C2C6-14A6-D7D6C5E8A9B7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⑫下記画面に遷移すれば</a:t>
            </a:r>
            <a:r>
              <a:rPr lang="en-US" altLang="ja-JP" sz="1400" dirty="0"/>
              <a:t>ok</a:t>
            </a:r>
          </a:p>
          <a:p>
            <a:r>
              <a:rPr lang="en-US" altLang="ja-JP" sz="1400" dirty="0"/>
              <a:t>※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部分をクリックして、アカウント情報を確認、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部分が先ほどのメールアドレスと同じかどうか確認しておく</a:t>
            </a:r>
            <a:endParaRPr lang="en-US" altLang="ja-JP" sz="1400" dirty="0"/>
          </a:p>
        </p:txBody>
      </p:sp>
      <p:pic>
        <p:nvPicPr>
          <p:cNvPr id="20" name="図 19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2B74AA-D9D5-22B3-24AD-DECE668D7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960389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3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37AD-6B8E-6CB5-7FBA-336C84A2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3E7AD-8A39-98BC-0106-EA870EA8C5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DB3CF1B-4B4D-5442-B365-6D84BA98CB55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BC68ABE-8455-F388-F022-8FFE93BCA5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 クレジット設定手順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DD06243-1ACA-6E37-492E-D75D9832B77A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FF16417-FCDF-B602-2DA1-D4F0091C8943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D95ACD79-1D1E-B214-E4DD-9DDC1B85EB88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①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8" name="図 7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549CAC4D-A366-0F9C-8164-D6EA2E11D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5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7F93-B796-6D0C-1C17-218E0DE2B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28EE2F-1509-0EC3-A216-6209C2AE5C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kumimoji="1" lang="ja-JP" altLang="en-US" sz="2000" b="1" dirty="0"/>
              <a:t>目次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9F9DDA9-D6C0-9B0D-8E7F-D28A0D6A86D8}"/>
              </a:ext>
            </a:extLst>
          </p:cNvPr>
          <p:cNvSpPr txBox="1">
            <a:spLocks/>
          </p:cNvSpPr>
          <p:nvPr/>
        </p:nvSpPr>
        <p:spPr>
          <a:xfrm>
            <a:off x="1108038" y="570156"/>
            <a:ext cx="110839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sz="1400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バージョン管理</a:t>
            </a:r>
            <a:endParaRPr lang="en-US" altLang="ja-JP" sz="1400" b="1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sz="1400" b="1" dirty="0"/>
              <a:t>アプリ構成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1400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フォルダ構成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1400" b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シーケンス</a:t>
            </a:r>
            <a:endParaRPr lang="en-US" altLang="ja-JP" sz="1400" b="1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sz="1400" b="1" dirty="0"/>
              <a:t>事前準備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1400" b="1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ja-JP" altLang="en-US" sz="1400" b="1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アカウント作成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1400" b="1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クレジット情報設定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1400" b="1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 API</a:t>
            </a:r>
            <a:r>
              <a:rPr lang="ja-JP" altLang="en-US" sz="1400" b="1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作成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1400" b="1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Document Intelligence API</a:t>
            </a:r>
            <a:r>
              <a:rPr lang="ja-JP" altLang="en-US" sz="1400" b="1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作成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1400" b="1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SMTP</a:t>
            </a:r>
            <a:r>
              <a:rPr lang="ja-JP" altLang="en-US" sz="1400" b="1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設定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1400" b="1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iClude</a:t>
            </a:r>
            <a:r>
              <a:rPr lang="ja-JP" altLang="en-US" sz="1400" b="1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フォルダ作成</a:t>
            </a:r>
            <a:endParaRPr lang="en-US" altLang="ja-JP" sz="1400" b="1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sz="1400" b="1" dirty="0"/>
              <a:t>アプリの使い方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1400" b="1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アプリ準備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1400" b="1" dirty="0"/>
              <a:t>.env</a:t>
            </a:r>
            <a:r>
              <a:rPr lang="ja-JP" altLang="en-US" sz="1400" b="1" dirty="0"/>
              <a:t>修正</a:t>
            </a:r>
            <a:endParaRPr lang="en-US" altLang="ja-JP" sz="1400" b="1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ja-JP" sz="1400" b="1" dirty="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endParaRPr lang="en-US" altLang="ja-JP" sz="1400" b="1" dirty="0"/>
          </a:p>
          <a:p>
            <a:pPr marL="1257300" lvl="2" indent="-342900">
              <a:buFont typeface="+mj-lt"/>
              <a:buAutoNum type="arabicPeriod"/>
            </a:pPr>
            <a:r>
              <a:rPr lang="en-US" altLang="ja-JP" sz="1400" b="1" dirty="0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Document Intelligence</a:t>
            </a:r>
            <a:endParaRPr lang="en-US" altLang="ja-JP" sz="1400" b="1" dirty="0"/>
          </a:p>
          <a:p>
            <a:pPr marL="1257300" lvl="2" indent="-342900">
              <a:buFont typeface="+mj-lt"/>
              <a:buAutoNum type="arabicPeriod"/>
            </a:pPr>
            <a:r>
              <a:rPr lang="ja-JP" altLang="en-US" sz="1400" b="1" dirty="0"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メール送信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1400" b="1" dirty="0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設定ファイルの使い方</a:t>
            </a:r>
            <a:endParaRPr lang="en-US" altLang="ja-JP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1400" b="1" dirty="0"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アプリ実行</a:t>
            </a:r>
            <a:endParaRPr lang="en-US" altLang="ja-JP" sz="1400" b="1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sz="1400" b="1" dirty="0"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その他</a:t>
            </a:r>
            <a:endParaRPr lang="en-US" altLang="ja-JP" sz="1400" b="1" dirty="0"/>
          </a:p>
        </p:txBody>
      </p:sp>
    </p:spTree>
    <p:extLst>
      <p:ext uri="{BB962C8B-B14F-4D97-AF65-F5344CB8AC3E}">
        <p14:creationId xmlns:p14="http://schemas.microsoft.com/office/powerpoint/2010/main" val="967372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E0ED-A998-E3DF-6604-B676A515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A94D9-F8DD-206E-7922-28A3E8098E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0CC9275-03DE-0928-21FA-ED22CCF9AAEF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E9B7D93-E8FB-BBF6-F3D9-489DF36ED0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クレジット設定手順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0D84D668-A658-5ABE-78B7-0C897A3FDA2F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17AB9797-6780-8F05-DEA2-E6F3D8B8409D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08F7BBD-6F3E-67ED-7C42-272D6482B1CB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②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今回は有料版</a:t>
            </a:r>
            <a:r>
              <a:rPr lang="en-US" altLang="ja-JP" sz="1400" dirty="0"/>
              <a:t>(</a:t>
            </a:r>
            <a:r>
              <a:rPr lang="ja-JP" altLang="en-US" sz="1400" dirty="0"/>
              <a:t>従量課金制</a:t>
            </a:r>
            <a:r>
              <a:rPr lang="en-US" altLang="ja-JP" sz="1400" dirty="0"/>
              <a:t>)</a:t>
            </a:r>
            <a:r>
              <a:rPr lang="ja-JP" altLang="en-US" sz="1400" dirty="0"/>
              <a:t>での手順を記載</a:t>
            </a:r>
            <a:endParaRPr lang="en-US" altLang="ja-JP" sz="1400" dirty="0"/>
          </a:p>
        </p:txBody>
      </p:sp>
      <p:pic>
        <p:nvPicPr>
          <p:cNvPr id="12" name="図 11" descr="グラフィカル ユーザー インターフェイス, Web サイト&#10;&#10;AI 生成コンテンツは誤りを含む可能性があります。">
            <a:extLst>
              <a:ext uri="{FF2B5EF4-FFF2-40B4-BE49-F238E27FC236}">
                <a16:creationId xmlns:a16="http://schemas.microsoft.com/office/drawing/2014/main" id="{C4898F79-E15F-E183-B837-2617E1C5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2E81-476F-1E83-8F9A-B722914EC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15EDD-E330-BA8D-2D49-B362E0EF59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2293C0D-760A-37A0-D920-2310A14484CA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891DC2A1-6405-F6A1-92C6-6BA7F61FD9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クレジット設定手順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2919C87-93BB-BBEC-7FFC-4118BF40436B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7B8E4F1-8885-CD55-EE87-892A47C8C61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091B3EC-E0D6-3772-F579-5268A681333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③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部分にチェックが入っていることを確認した後に、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06F7C8EC-1760-59DC-B0AC-1BF4E185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1217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83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F363-8709-BD26-CAE7-3844DDED1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7A947-1256-7065-CABC-CE0412CD5D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C0B977C1-FC1E-4151-61D1-C550ACE1AF87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09C60F0-2442-7262-72B9-EAD086E788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クレジット設定手順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3B5CA283-B006-EE75-2E9E-5C7500EF937A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414EFF1D-0F5D-4464-7311-9F0EE0ED689B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8090AC6-70AB-5426-3F8D-BB24288B3DA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④以前、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アカウントでクレジットカードを登録したことがある人は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部分に表示されているカードを選択、その後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今回、初めての人はクレジットカード情報を入力</a:t>
            </a:r>
            <a:endParaRPr lang="en-US" altLang="ja-JP" sz="1400" dirty="0"/>
          </a:p>
        </p:txBody>
      </p:sp>
      <p:pic>
        <p:nvPicPr>
          <p:cNvPr id="12" name="図 11" descr="グラフィカル ユーザー インターフェイス, アプリケーション, Word&#10;&#10;AI 生成コンテンツは誤りを含む可能性があります。">
            <a:extLst>
              <a:ext uri="{FF2B5EF4-FFF2-40B4-BE49-F238E27FC236}">
                <a16:creationId xmlns:a16="http://schemas.microsoft.com/office/drawing/2014/main" id="{F37D9648-1BD7-3CDB-8A3C-CE32CAC9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473DC-CA95-7B07-94B5-EB341954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CB8DC9-10DC-4449-1E12-6957A568FE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3191472-7915-7C94-9854-5C257F70FC3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8915B344-DFBA-D773-95A1-4875077576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クレジット設定手順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9794AA4-C80D-28C9-774F-EA3C9D25F79A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30BF740-5FFA-6C0A-04DB-B490D2EBCCFE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1FE05F7F-5E73-42E1-DEB0-4BEC432B78B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⑤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部分にチェックが入っていることを確認して、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B8CDCE2A-AAB4-0E6C-3600-5D1F2CDF2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82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71AB2-682B-BB20-ACB4-875E90DF4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4124F8-3C98-597B-5D90-885F87F8A3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52EE9B98-CFD1-69F0-01CD-0777CE5E0D32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72A6E34-A7DD-4F16-9C00-EB22C0D60A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クレジット設定手順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7503E3E-E6CD-2483-0331-989634E96AC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35DD9558-4CEA-482D-7329-92AF86DCCDFC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D196AE3B-AEB4-33A7-E440-929D48199C0E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⑥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5F69BDFE-E7D7-6DA3-412F-432A616A6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10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ABE5A-EAB2-55C5-2F9B-428F9EF9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2006B1-7FD6-8179-26C5-D909A4AE8A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47A8C0B-E198-2465-E357-00ED070403C4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AAFB8F3-DEE6-8C61-D792-716C63A7EA5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クレジット設定手順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6AE9A71-FD5D-BB04-52CF-D4C54C605C8E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17C83E6-8AE5-1629-2D03-12121A3FA7D5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07480D7-D97A-0A19-8D36-7BAC8650552F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⑦下記画面に遷移すれば</a:t>
            </a:r>
            <a:r>
              <a:rPr lang="en-US" altLang="ja-JP" sz="1400" dirty="0"/>
              <a:t>ok</a:t>
            </a:r>
          </a:p>
        </p:txBody>
      </p:sp>
      <p:pic>
        <p:nvPicPr>
          <p:cNvPr id="6" name="図 5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384F769-E0E4-431B-7C14-3A84FBF4B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232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80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A4F00-08A3-EC30-D60F-1D9D2320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6E275F-C61A-5F79-8D6E-A5DB0DFF27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D8712AC-7B18-736B-9578-74C7509161C7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3A48ABBC-2FE6-1A3B-343B-635707B604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5E85C27C-4437-6F10-F489-981787C51DA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80BF7EFD-3244-0978-A09C-AD2A5A427911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DB1D14A-10BB-D983-B852-98AB27993C53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①</a:t>
            </a:r>
            <a:r>
              <a:rPr lang="en-US" altLang="ja-JP" sz="1400" dirty="0">
                <a:hlinkClick r:id="rId2"/>
              </a:rPr>
              <a:t>Azure</a:t>
            </a:r>
            <a:r>
              <a:rPr lang="ja-JP" altLang="en-US" sz="1400" dirty="0">
                <a:hlinkClick r:id="rId2"/>
              </a:rPr>
              <a:t>ポータル画面</a:t>
            </a:r>
            <a:r>
              <a:rPr lang="ja-JP" altLang="en-US" sz="1400" dirty="0"/>
              <a:t>のリンクをクリック</a:t>
            </a:r>
            <a:endParaRPr lang="en-US" altLang="ja-JP" sz="1400" dirty="0"/>
          </a:p>
        </p:txBody>
      </p:sp>
      <p:pic>
        <p:nvPicPr>
          <p:cNvPr id="12" name="図 11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42C95A35-3001-7E4F-364A-07A5CE9AA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2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B2A98-6344-F81B-AD3D-18D2B32F2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C386D2-D31C-0CB4-2517-3E81EDC2AC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9A7DA6FB-C20D-641E-81E0-725078543713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DCE289B-AC34-0A63-B9A2-6F7A374A56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991CB97-C43A-4217-A811-F81F31F1A57F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483B50A1-B5B6-FD8C-9A70-FD477C10638D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EFEE7AB-6B86-19EB-3A8B-9AF99C8EFA6E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②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部分をクリックして、リソースの作成を行う</a:t>
            </a:r>
            <a:endParaRPr lang="en-US" altLang="ja-JP" sz="1400" dirty="0"/>
          </a:p>
        </p:txBody>
      </p:sp>
      <p:pic>
        <p:nvPicPr>
          <p:cNvPr id="6" name="図 5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8F00A635-E323-4D7D-AC4F-2918C85A6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23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025ED-0C2F-7190-5F0C-B8CE1662A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0A1BC9-162E-3539-A790-2C11BDC490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DE3CEAD-B866-F3BD-0B15-82F8834B0839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CE97D0C-F9E2-C0AD-3ADF-49FAF58E54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20555BD-471F-005F-76D7-6DCB4DDBB6A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39E9C1D-B406-C09A-9C2B-EC0EB4995746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61C4410-05B1-13E2-3C44-2C113468B62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③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メール, Web サイト&#10;&#10;AI 生成コンテンツは誤りを含む可能性があります。">
            <a:extLst>
              <a:ext uri="{FF2B5EF4-FFF2-40B4-BE49-F238E27FC236}">
                <a16:creationId xmlns:a16="http://schemas.microsoft.com/office/drawing/2014/main" id="{8478719D-D104-3E01-878E-0C0582F7F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232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65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AC87-9BC9-CCFA-854E-4D8C774F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9416CB-056F-0AA0-8DD2-4CEA6F643E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CCFDE72-A829-8AA5-8BA7-211F939B84DF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4F0412D-5576-7FE7-A586-F7E9AA4DDF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360D2C9C-4719-9A01-472A-E01CAD9168E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6D17EAB9-96EA-6B3B-2EF9-623C5097E3EA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F0AE609-8D4C-5162-1CD2-983C3CCA7B48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④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部分にリソースグループの名前を入力して、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サブスクリプションに関しては、</a:t>
            </a:r>
            <a:r>
              <a:rPr lang="en-US" altLang="ja-JP" sz="1400" dirty="0"/>
              <a:t>(2)</a:t>
            </a:r>
            <a:r>
              <a:rPr lang="ja-JP" altLang="en-US" sz="1400" dirty="0"/>
              <a:t>手順で作成したものが自動で設定されている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98C2F002-AF0B-B29E-176F-F87A4BC1A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9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9B5CD-E6AD-C03C-76CC-5521200E1D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kumimoji="1" lang="ja-JP" altLang="en-US" sz="2000" b="1" dirty="0"/>
              <a:t>バージョン</a:t>
            </a:r>
            <a:r>
              <a:rPr kumimoji="1" lang="ja-JP" altLang="en-US" sz="1600" b="1" dirty="0"/>
              <a:t>管理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34B25FF-165F-8BA4-92AF-E5467DC73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27605"/>
              </p:ext>
            </p:extLst>
          </p:nvPr>
        </p:nvGraphicFramePr>
        <p:xfrm>
          <a:off x="403123" y="719666"/>
          <a:ext cx="11218605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0645">
                  <a:extLst>
                    <a:ext uri="{9D8B030D-6E8A-4147-A177-3AD203B41FA5}">
                      <a16:colId xmlns:a16="http://schemas.microsoft.com/office/drawing/2014/main" val="4077400427"/>
                    </a:ext>
                  </a:extLst>
                </a:gridCol>
                <a:gridCol w="1917290">
                  <a:extLst>
                    <a:ext uri="{9D8B030D-6E8A-4147-A177-3AD203B41FA5}">
                      <a16:colId xmlns:a16="http://schemas.microsoft.com/office/drawing/2014/main" val="208571525"/>
                    </a:ext>
                  </a:extLst>
                </a:gridCol>
                <a:gridCol w="7580670">
                  <a:extLst>
                    <a:ext uri="{9D8B030D-6E8A-4147-A177-3AD203B41FA5}">
                      <a16:colId xmlns:a16="http://schemas.microsoft.com/office/drawing/2014/main" val="1169236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バージョン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更新日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9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2026/1/12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初回作成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813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81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186E-6A4B-268C-C661-F8D2F857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B537D-E7E8-54C6-4000-2427BB521B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95D74ED-9E23-0CA9-E45C-CFC2E79731A5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3E93D5F-5CA7-4C59-A99A-F4A79D0EB07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2570004F-6831-900E-FE84-97C78D4FFA4F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19F2E98-C135-BF71-5985-CE861DC8737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2A0162CB-4C91-4A7C-0C6D-2194066025BD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⑤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Word&#10;&#10;AI 生成コンテンツは誤りを含む可能性があります。">
            <a:extLst>
              <a:ext uri="{FF2B5EF4-FFF2-40B4-BE49-F238E27FC236}">
                <a16:creationId xmlns:a16="http://schemas.microsoft.com/office/drawing/2014/main" id="{BBD3F1BA-A40E-2BD6-7B22-00902D94D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3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20E96-6C12-8300-2424-DBC6A1F7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C2BE83-DACC-F9C2-9F0C-C06822DDAA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278268F-6379-7322-9AEB-7A0C9A4431E7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F6289FE-8AA2-0477-4111-1745FCC2A85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86CD8A0-CB87-7635-BC19-7B7AAB0A0A9A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EB66A1C-9615-32D0-2964-ABBEA1F4E2F1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034896F-4DA0-D3C5-45B8-15DA35E2A667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⑥再度、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en-US" altLang="ja-JP" sz="1400" dirty="0">
                <a:hlinkClick r:id="rId2"/>
              </a:rPr>
              <a:t> Azure</a:t>
            </a:r>
            <a:r>
              <a:rPr lang="ja-JP" altLang="en-US" sz="1400" dirty="0">
                <a:hlinkClick r:id="rId2"/>
              </a:rPr>
              <a:t>ポータル画面</a:t>
            </a:r>
            <a:r>
              <a:rPr lang="ja-JP" altLang="en-US" sz="1400" dirty="0"/>
              <a:t>から移動可能</a:t>
            </a:r>
            <a:endParaRPr lang="en-US" altLang="ja-JP" sz="1400" dirty="0"/>
          </a:p>
        </p:txBody>
      </p:sp>
      <p:pic>
        <p:nvPicPr>
          <p:cNvPr id="5" name="図 4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B0BF3BF4-6C19-E9BD-4728-5674796BD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76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CCD1-8B16-7400-2EB0-8A02F5CC6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5F5C68-3549-C39C-2FE4-EEA0E85F83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C674FA51-5661-6A8D-BD5C-D9B8E6A21585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3B84821-E0A2-64CE-A7EF-1C19D0EB74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46399D3-E15B-EFAB-3E6B-5EBF3667710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81340E6-AA5C-67ED-B20B-581DE21E4AD5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733C1F40-D480-39B4-A674-25E3B8731E45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⑦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部分に先ほど作成したリソースグループが作成されているか確認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D1EC8847-3653-256E-CA16-FFF895E5E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04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2EDF1-9075-3F2A-0941-91D8A5B1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17F76-3249-9A56-CAA9-1E1C3956E1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4EF15C0-A442-1DA8-A654-441463D30B2F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49F392D-0903-71DF-DB54-6821EA048E0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8B4297E-2C4F-D678-6ED4-4AB8C7CC7C2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3E9A0DDA-5E02-412E-28D3-496B18367BA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FDC5E23-C4FC-1BF6-FBAC-BB3CF57E3E4B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⑧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</a:t>
            </a:r>
            <a:r>
              <a:rPr lang="en-US" altLang="ja-JP" sz="1400" dirty="0"/>
              <a:t>Azure OpenAI</a:t>
            </a:r>
            <a:r>
              <a:rPr lang="ja-JP" altLang="en-US" sz="1400" dirty="0"/>
              <a:t>と入力して検索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1926B707-6743-DE7B-22F1-2CB535A4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2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7B7E-13D9-6EEE-53B8-015589854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CCEEF-46F1-5105-E5BE-5767A74B5D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D85EB9A-5A53-C2AF-BF6E-35615C95A66C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839904E-FC0A-4ADA-D447-61981CDD54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6159047E-4F46-6C58-028B-DF2A6F415B6F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1AEFAB8A-CC5E-78E1-5AA2-68572053C541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6533628-8EEA-DA31-13A4-8390B6C18059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⑨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631BF4E0-FD7A-C5E9-4101-A644A5176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934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57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CB60C-E696-4DF8-C89A-DA2983D04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C3AC74-D83B-5A6D-3EA4-345C22990E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781384F-4B90-7CB1-D9BF-CCF7307C6C3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355EC07-1C6E-2B40-A51C-E66FE28AED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13D460C-0834-4D2F-83A7-322B497920A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2E85DFB-A931-576C-E147-37444A5C84AD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9AE4CF2-DA19-B5A7-D713-A259C7F9005E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⑩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17" name="図 1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3E69EEA2-D814-2D72-1A84-20D53A075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6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2B76B-99EF-038D-F71F-2AF0EFA8D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665FF4-0955-1E85-BE5D-63610E911A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7696B0D-F072-4DC6-25BA-5F01789D8D36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CBD5E42-C344-3FAA-A7DD-152E8B0865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E93FEA0-AF0A-AF0C-5D32-CB3DE380F46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6D49049A-BF96-C645-422A-2D72CD99876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7BBB342-9398-5B9C-90F6-D9B06F08CBE1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⑪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88ECFE21-CF53-680F-E814-574CA3EE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232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49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B764-A400-C042-290F-4226AC8C6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BB33A-F5C8-EF0B-6B2B-E45EF6E74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883551F-CB64-2C29-C3DF-29C7BC91516C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4F8B766-B41F-1761-1EC2-51A348768DF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562FC49-8A26-6D11-DB98-48A169AB041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4B18861-4CD8-F33C-9FCC-4B9A2A462E5C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EEE6990-21DD-459B-260B-6614E1E8CB4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⑫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部分に情報を入力して、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E21A5A64-05A1-9223-A841-11E5C9CC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8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52AD-8324-9C4A-21EF-12C8C10F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BEFB72-1938-00F1-08B3-CAD639C886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6AD9913-2F9D-4422-311E-FB0ACF753BE9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9683A3E-13B6-302C-CD6B-FABE5D0302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5B9A3FEF-EFAF-315C-2E7D-35A547B62EF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9FAC136-BA40-9D02-337B-FA1E27981892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4AFB5D6-72CC-FA40-87BA-59D87DDFF71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⑬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部分だけを選択して、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3059A389-1ECF-2422-674D-DE6965AA5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11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BEB2-1080-D341-121D-4CBCDE7F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C11CD9-6C3C-8435-7C68-DBF5C1603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0006F3BF-F338-D106-5278-FABA3A99E0E9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FAFDF73-7F0A-3051-3BB6-AB6433B77E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3FDA9AC-B04F-338A-8D1C-B3ACDE9F5E1E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3860D655-0B39-4D1B-DE39-44A62DC043BD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871DE9D3-F407-CA43-24F2-EE6C3ED3E927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⑭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A0A00682-254B-2DD0-4FA0-1538B2850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3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D123B-B650-7CBC-AB0B-30AF7E4D7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D3F6A9-39D0-15F9-94FE-8640868507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アプリ構成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5436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6B682-20EA-0239-70E2-3E15494E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C6D2C-6929-F44B-BA66-99C7FF388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16FE848-D1CD-AF1D-90B7-979946F24BD2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44E2780-74C1-530A-E67D-71045C1AA2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C2EF833-40D7-D08E-C0E4-ED3DF7C42AD4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9B379EF-190A-4D3E-F6ED-497B8CC79E4E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CF49564-5197-5F91-ECEE-794F70268881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⑮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58620017-5DD8-8885-A5CF-3B46A881C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93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FB70-ED43-CA2B-9FF4-E20DF497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9707F8-2CE6-3889-16DA-0CE1CE264F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59462143-1F39-1628-E3BD-01DAD9D61550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70A59B8-5085-0E03-A54C-EAB8DEE102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4DAAE68-BE06-0415-3AB4-D6AE569309A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3B0F552-A722-2C2B-F408-7F5FCA498737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385B38E-F554-D374-FBBA-20541AED15B2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⑯デプロイ完了まで待機</a:t>
            </a:r>
            <a:endParaRPr lang="en-US" altLang="ja-JP" sz="1400" dirty="0"/>
          </a:p>
        </p:txBody>
      </p:sp>
      <p:pic>
        <p:nvPicPr>
          <p:cNvPr id="14" name="図 13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7FE5BB67-55A3-132D-A19D-FE8D9A72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28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8B57E-E85E-0611-1F98-EA7F01090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D2D9EB-0CC0-A919-D2AC-0A1FAC7759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F7A491F-5420-5EF1-094D-2CA9B4A18083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ECE5604-1EB2-5640-6B75-19B01C0CC9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69A2A34-35BF-D66C-68EC-8D5973469436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674FC649-8DA4-0F49-B9EF-44835C53BB7D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76EA1E4-981B-E64E-6616-678ED825163B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⑰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9520DAC5-EAB7-993D-FE61-847A25A1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232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49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77AF5-A217-5AB9-B9E1-9DEA741D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6414D-00A0-D3F0-09BC-2448F4F9DE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C5092D9-2BCC-6C60-5D97-7E30AB8636E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3A67B1A-2952-5ACD-C479-3D6DF50FBD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32B25FB8-F17C-45D7-A474-C752975EBB3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71B77F4-D624-547F-35F8-3BFDD59049A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9A4BFFA-CAE1-139B-7489-A12874D3E1FC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⑱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D1DB7B21-3774-12A6-DF3A-9B7EA32F6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86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B05D2-35A9-B735-0BBB-20A4423B8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235E8A-76B6-353E-65B0-ABDD292006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31075AA-0318-A7DC-1DFC-A9D6107515B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5EAAFCC3-F136-ADFB-5230-56D67D50F3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D5C18327-53F1-9008-67A8-91AF09D360A4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BC2A942-5E89-F0B2-29AD-8B801B9623C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94AA3DD-8C0A-C8CC-A69C-9F355E0AB7C5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⑲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部分を選択して、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16" name="図 15" descr="携帯電話の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F8F6F512-EB7F-2992-93C7-9FBC0DCFD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1016470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C6328-B4E3-17FC-2D49-257A33EB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5D372-713C-8881-3491-44D4F3B8C0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4AB6EE7-BFBB-B8B9-B532-811A39EF7323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0613719-BBB6-05BF-DBCE-8AD81AC8EF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8F0BAD7-F008-D171-21F4-ED3DB0DF5ED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0C1ADE7-0084-D59A-6C66-5142ECD5493E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E708EA8-F750-0749-C708-F38A6DA75DE5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⑳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</a:t>
            </a:r>
            <a:r>
              <a:rPr lang="en-US" altLang="ja-JP" sz="1400" dirty="0"/>
              <a:t>4.1</a:t>
            </a:r>
            <a:r>
              <a:rPr lang="ja-JP" altLang="en-US" sz="1400" dirty="0"/>
              <a:t>と入力して、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部分の</a:t>
            </a:r>
            <a:r>
              <a:rPr lang="en-US" altLang="ja-JP" sz="1400" dirty="0"/>
              <a:t>gpt-4.1</a:t>
            </a:r>
            <a:r>
              <a:rPr lang="ja-JP" altLang="en-US" sz="1400" dirty="0"/>
              <a:t>を選択して</a:t>
            </a:r>
            <a:r>
              <a:rPr lang="ja-JP" altLang="en-US" sz="1400" dirty="0">
                <a:solidFill>
                  <a:srgbClr val="00B050"/>
                </a:solidFill>
              </a:rPr>
              <a:t>緑枠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モデル自体は任意とするが、本アプリでは</a:t>
            </a:r>
            <a:r>
              <a:rPr lang="en-US" altLang="ja-JP" sz="1400" dirty="0"/>
              <a:t>gpt-4.1</a:t>
            </a:r>
            <a:r>
              <a:rPr lang="ja-JP" altLang="en-US" sz="1400" dirty="0"/>
              <a:t>を使用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2EAE2D8B-F854-305D-C6CC-77B7C0BB6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690414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72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97093-CC6B-F974-83C0-B47C4B34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98CD4-39BD-402E-C290-C3A9B81A22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DE40313-B32E-0A3F-9DB6-16E71398A062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543444C-296D-800C-A505-7C93D5BE89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214C7A09-3722-B7F9-697A-F92A5FB6C83D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BA694A7-9AF9-D8AA-D0C3-6DF17F766813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908F07-092E-1A3D-8049-BE83AD9ACA1D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pic>
        <p:nvPicPr>
          <p:cNvPr id="12" name="図 11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5A3D8FB-F532-5939-9369-9681E22C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5720792" cy="5400000"/>
          </a:xfrm>
          <a:prstGeom prst="rect">
            <a:avLst/>
          </a:prstGeom>
        </p:spPr>
      </p:pic>
      <p:sp>
        <p:nvSpPr>
          <p:cNvPr id="13" name="タイトル 1">
            <a:extLst>
              <a:ext uri="{FF2B5EF4-FFF2-40B4-BE49-F238E27FC236}">
                <a16:creationId xmlns:a16="http://schemas.microsoft.com/office/drawing/2014/main" id="{5D1FCF5F-0DC9-BF4E-717B-C4CE87014F1D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㉑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1448194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08FE7-7477-1B09-D985-8085A3857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68D2E4-599C-93FD-EC1C-11DA6659CA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A5074E3-B858-6C62-E111-E00CA42FC4BD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F143C95-1941-6F38-B0B6-B02B754CBE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28732E7-48A6-2A34-4F01-86A5F3E8400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032916D-6DFC-2CBF-2FF7-F140BBD4B89A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828C75D-A11D-1557-D556-DD5D45E03D4A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396DAC9D-C392-A751-CF13-4E8A03AA33EB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㉒デプロイが完了すると、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部分のチャット欄で入力ができるようになる</a:t>
            </a:r>
            <a:endParaRPr lang="en-US" altLang="ja-JP" sz="1400" dirty="0"/>
          </a:p>
        </p:txBody>
      </p:sp>
      <p:pic>
        <p:nvPicPr>
          <p:cNvPr id="6" name="図 5" descr="モニター画面に映るウェブサイト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EB4DCD24-FA8F-6B8C-7821-FCAF3EAF5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52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28B09-9399-123B-7E38-5BA57E73B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E7245-77F5-CF78-D553-909921BB37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ED8C577-5011-110A-1A65-7BB136C3E356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351A955-87D6-C446-46AB-BD7B5AE91C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</a:t>
            </a:r>
            <a:r>
              <a:rPr lang="en-US" altLang="ja-JP" sz="1400" dirty="0"/>
              <a:t>Azure OpenAI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736040D-0E3D-409F-231E-FE3CEC70E43B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DB0E910-8BC3-6DC0-E616-6FDFC4632FD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66763B0-5129-9850-9584-E845BFCF39AF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6EFCA6CD-68E3-CA63-0E20-EBF00C74D350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㉓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部分をクリックして、二つの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部分を確認しておく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後ほど使う</a:t>
            </a:r>
            <a:r>
              <a:rPr lang="en-US" altLang="ja-JP" sz="1400" dirty="0"/>
              <a:t>API</a:t>
            </a:r>
            <a:r>
              <a:rPr lang="ja-JP" altLang="en-US" sz="1400" dirty="0"/>
              <a:t>キーとエンドポイントになっている</a:t>
            </a:r>
            <a:r>
              <a:rPr lang="en-US" altLang="ja-JP" sz="1400" dirty="0"/>
              <a:t>(</a:t>
            </a:r>
            <a:r>
              <a:rPr lang="ja-JP" altLang="en-US" sz="1400" dirty="0">
                <a:highlight>
                  <a:srgbClr val="FFFF00"/>
                </a:highlight>
              </a:rPr>
              <a:t>注意</a:t>
            </a:r>
            <a:r>
              <a:rPr lang="ja-JP" altLang="en-US" sz="1400" dirty="0"/>
              <a:t>：</a:t>
            </a:r>
            <a:r>
              <a:rPr lang="ja-JP" altLang="en-US" sz="1400" dirty="0">
                <a:solidFill>
                  <a:srgbClr val="FF0000"/>
                </a:solidFill>
              </a:rPr>
              <a:t>絶対に公開しないこと</a:t>
            </a:r>
            <a:r>
              <a:rPr lang="ja-JP" altLang="en-US" sz="1400" dirty="0"/>
              <a:t>→</a:t>
            </a:r>
            <a:r>
              <a:rPr lang="ja-JP" altLang="en-US" sz="1400" dirty="0">
                <a:solidFill>
                  <a:srgbClr val="FF0000"/>
                </a:solidFill>
              </a:rPr>
              <a:t>不正利用の可能性があります</a:t>
            </a:r>
            <a:r>
              <a:rPr lang="en-US" altLang="ja-JP" sz="1400" dirty="0"/>
              <a:t>)</a:t>
            </a:r>
          </a:p>
        </p:txBody>
      </p:sp>
      <p:pic>
        <p:nvPicPr>
          <p:cNvPr id="15" name="図 14" descr="モニター画面に映るウェブサイト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05555B8C-5D63-B940-FC07-FACF5BD21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100934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39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4EB0A-3A7F-87F8-4899-BBBD0871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B0E83-77E6-965D-E8B4-39AC18B531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9061408-DBDD-8B14-ADF3-4C11158EF440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0BB0AA1B-8DF5-C93D-74DD-AEA0F79C45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210AA414-9090-8B94-7568-11D334A1E304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2E419E9-1B52-4598-899B-AE5CA2161AB6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579DCFD-EA55-2D5C-C373-3A75828C07E0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5823B45A-0E77-6F31-4665-51A061E111B3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①</a:t>
            </a:r>
            <a:r>
              <a:rPr lang="en-US" altLang="ja-JP" sz="1400" dirty="0">
                <a:hlinkClick r:id="rId2"/>
              </a:rPr>
              <a:t> Azure</a:t>
            </a:r>
            <a:r>
              <a:rPr lang="ja-JP" altLang="en-US" sz="1400" dirty="0">
                <a:hlinkClick r:id="rId2"/>
              </a:rPr>
              <a:t>ポータル画面</a:t>
            </a:r>
            <a:r>
              <a:rPr lang="ja-JP" altLang="en-US" sz="1400" dirty="0"/>
              <a:t>のリンクをクリックして、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</a:t>
            </a:r>
            <a:r>
              <a:rPr lang="en-US" altLang="ja-JP" sz="1400" dirty="0"/>
              <a:t>Azure Document Intelligence</a:t>
            </a:r>
            <a:r>
              <a:rPr lang="ja-JP" altLang="en-US" sz="1400" dirty="0"/>
              <a:t>を入れて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部分の</a:t>
            </a:r>
            <a:r>
              <a:rPr lang="en-US" altLang="ja-JP" sz="1400" dirty="0"/>
              <a:t>Document Intelligence</a:t>
            </a:r>
            <a:r>
              <a:rPr lang="ja-JP" altLang="en-US" sz="1400" dirty="0"/>
              <a:t>をクリック</a:t>
            </a:r>
            <a:endParaRPr lang="en-US" altLang="ja-JP" sz="1400" dirty="0"/>
          </a:p>
        </p:txBody>
      </p:sp>
      <p:pic>
        <p:nvPicPr>
          <p:cNvPr id="6" name="図 5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8BD6E01C-8316-BC76-0C22-C6E08CDBF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5B42B-C22E-9A27-81E6-CC5123F7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822C5-AF89-4FAB-8B97-00870D7F54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kumimoji="1" lang="ja-JP" altLang="en-US" sz="2000" b="1" dirty="0"/>
              <a:t>アプリ構成</a:t>
            </a:r>
            <a:endParaRPr kumimoji="1" lang="ja-JP" altLang="en-US" sz="1600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A508254-4653-43C3-6355-8250DB9F234C}"/>
              </a:ext>
            </a:extLst>
          </p:cNvPr>
          <p:cNvSpPr txBox="1"/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フォルダ構成</a:t>
            </a:r>
            <a:endParaRPr lang="ja-JP" altLang="en-US" sz="1100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A26B58D4-6EE5-213E-005C-89EAB82B9F88}"/>
              </a:ext>
            </a:extLst>
          </p:cNvPr>
          <p:cNvSpPr txBox="1"/>
          <p:nvPr/>
        </p:nvSpPr>
        <p:spPr>
          <a:xfrm>
            <a:off x="0" y="865238"/>
            <a:ext cx="12192000" cy="5992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200" dirty="0" err="1"/>
              <a:t>ai_domestic_accounts_book</a:t>
            </a:r>
            <a:r>
              <a:rPr lang="en-US" altLang="ja-JP" sz="1200" dirty="0"/>
              <a:t>/</a:t>
            </a:r>
          </a:p>
          <a:p>
            <a:r>
              <a:rPr lang="en-US" altLang="ja-JP" sz="1200" dirty="0"/>
              <a:t>├─ data/					# </a:t>
            </a:r>
            <a:r>
              <a:rPr lang="ja-JP" altLang="en-US" sz="1200" dirty="0"/>
              <a:t>解析したレシート画像の保管フォルダ</a:t>
            </a:r>
            <a:endParaRPr lang="en-US" altLang="ja-JP" sz="1200" dirty="0"/>
          </a:p>
          <a:p>
            <a:r>
              <a:rPr lang="en-US" altLang="ja-JP" sz="1200" dirty="0"/>
              <a:t>│  └─ input/</a:t>
            </a:r>
          </a:p>
          <a:p>
            <a:r>
              <a:rPr lang="en-US" altLang="ja-JP" sz="1200" dirty="0"/>
              <a:t>│     ├─ test_1.png</a:t>
            </a:r>
          </a:p>
          <a:p>
            <a:r>
              <a:rPr lang="en-US" altLang="ja-JP" sz="1200" dirty="0"/>
              <a:t>│     └─ test_2.png</a:t>
            </a:r>
          </a:p>
          <a:p>
            <a:r>
              <a:rPr lang="en-US" altLang="ja-JP" sz="1200" dirty="0"/>
              <a:t>│</a:t>
            </a:r>
          </a:p>
          <a:p>
            <a:r>
              <a:rPr lang="en-US" altLang="ja-JP" sz="1200" dirty="0"/>
              <a:t>├─ </a:t>
            </a:r>
            <a:r>
              <a:rPr lang="en-US" altLang="ja-JP" sz="1200" dirty="0" err="1"/>
              <a:t>src</a:t>
            </a:r>
            <a:r>
              <a:rPr lang="en-US" altLang="ja-JP" sz="1200" dirty="0"/>
              <a:t>/</a:t>
            </a:r>
          </a:p>
          <a:p>
            <a:r>
              <a:rPr lang="en-US" altLang="ja-JP" sz="1200" dirty="0"/>
              <a:t>│  ├─ config/					# </a:t>
            </a:r>
            <a:r>
              <a:rPr lang="ja-JP" altLang="en-US" sz="1200" dirty="0"/>
              <a:t>アプリケーションの設定ファイル</a:t>
            </a:r>
            <a:endParaRPr lang="en-US" altLang="ja-JP" sz="1200" dirty="0"/>
          </a:p>
          <a:p>
            <a:r>
              <a:rPr lang="en-US" altLang="ja-JP" sz="1200" dirty="0"/>
              <a:t>│  │  └─ </a:t>
            </a:r>
            <a:r>
              <a:rPr lang="en-US" altLang="ja-JP" sz="1200" dirty="0" err="1"/>
              <a:t>app_config.json</a:t>
            </a:r>
            <a:endParaRPr lang="en-US" altLang="ja-JP" sz="1200" dirty="0"/>
          </a:p>
          <a:p>
            <a:r>
              <a:rPr lang="en-US" altLang="ja-JP" sz="1200" dirty="0"/>
              <a:t>│  │</a:t>
            </a:r>
          </a:p>
          <a:p>
            <a:r>
              <a:rPr lang="en-US" altLang="ja-JP" sz="1200" dirty="0"/>
              <a:t>│  ├─ </a:t>
            </a:r>
            <a:r>
              <a:rPr lang="en-US" altLang="ja-JP" sz="1200" dirty="0" err="1"/>
              <a:t>generative_ai</a:t>
            </a:r>
            <a:r>
              <a:rPr lang="en-US" altLang="ja-JP" sz="1200" dirty="0"/>
              <a:t>/				# </a:t>
            </a:r>
            <a:r>
              <a:rPr lang="ja-JP" altLang="en-US" sz="1200" dirty="0"/>
              <a:t>生成</a:t>
            </a:r>
            <a:r>
              <a:rPr lang="en-US" altLang="ja-JP" sz="1200" dirty="0"/>
              <a:t>AI</a:t>
            </a:r>
            <a:r>
              <a:rPr lang="ja-JP" altLang="en-US" sz="1200" dirty="0"/>
              <a:t>パッケージ</a:t>
            </a:r>
            <a:endParaRPr lang="en-US" altLang="ja-JP" sz="1200" dirty="0"/>
          </a:p>
          <a:p>
            <a:r>
              <a:rPr lang="en-US" altLang="ja-JP" sz="1200" dirty="0"/>
              <a:t>│  │  ├─ __init__.py</a:t>
            </a:r>
          </a:p>
          <a:p>
            <a:r>
              <a:rPr lang="en-US" altLang="ja-JP" sz="1200" dirty="0"/>
              <a:t>│  │  ├─ .env					# Azure OpenAI</a:t>
            </a:r>
            <a:r>
              <a:rPr lang="ja-JP" altLang="en-US" sz="1200" dirty="0"/>
              <a:t>関連の設定ファイル</a:t>
            </a:r>
            <a:endParaRPr lang="en-US" altLang="ja-JP" sz="1200" dirty="0"/>
          </a:p>
          <a:p>
            <a:r>
              <a:rPr lang="en-US" altLang="ja-JP" sz="1200" dirty="0"/>
              <a:t>│  │  └─ generative_ai.py</a:t>
            </a:r>
          </a:p>
          <a:p>
            <a:r>
              <a:rPr lang="en-US" altLang="ja-JP" sz="1200" dirty="0"/>
              <a:t>│  │</a:t>
            </a:r>
          </a:p>
          <a:p>
            <a:r>
              <a:rPr lang="en-US" altLang="ja-JP" sz="1200" dirty="0"/>
              <a:t>│  ├─ notify/					# </a:t>
            </a:r>
            <a:r>
              <a:rPr lang="ja-JP" altLang="en-US" sz="1200" dirty="0"/>
              <a:t>メール送信パッケージ</a:t>
            </a:r>
            <a:endParaRPr lang="en-US" altLang="ja-JP" sz="1200" dirty="0"/>
          </a:p>
          <a:p>
            <a:r>
              <a:rPr lang="en-US" altLang="ja-JP" sz="1200" dirty="0"/>
              <a:t>│  │  ├─ __init__.py</a:t>
            </a:r>
          </a:p>
          <a:p>
            <a:r>
              <a:rPr lang="en-US" altLang="ja-JP" sz="1200" dirty="0"/>
              <a:t>│  │  ├─ .env					# </a:t>
            </a:r>
            <a:r>
              <a:rPr lang="ja-JP" altLang="en-US" sz="1200" dirty="0"/>
              <a:t>メール送信関連の設定ファイル</a:t>
            </a:r>
            <a:endParaRPr lang="en-US" altLang="ja-JP" sz="1200" dirty="0"/>
          </a:p>
          <a:p>
            <a:r>
              <a:rPr lang="en-US" altLang="ja-JP" sz="1200" dirty="0"/>
              <a:t>│  │  └─ monthly_mailer.py</a:t>
            </a:r>
          </a:p>
          <a:p>
            <a:r>
              <a:rPr lang="en-US" altLang="ja-JP" sz="1200" dirty="0"/>
              <a:t>│  │</a:t>
            </a:r>
          </a:p>
          <a:p>
            <a:r>
              <a:rPr lang="en-US" altLang="ja-JP" sz="1200" dirty="0"/>
              <a:t>│  ├─ prompt/				# </a:t>
            </a:r>
            <a:r>
              <a:rPr lang="ja-JP" altLang="en-US" sz="1200" dirty="0"/>
              <a:t>プロンプト</a:t>
            </a:r>
            <a:endParaRPr lang="en-US" altLang="ja-JP" sz="1200" dirty="0"/>
          </a:p>
          <a:p>
            <a:r>
              <a:rPr lang="en-US" altLang="ja-JP" sz="1200" dirty="0"/>
              <a:t>│  │  ├─ monthly_expense_summary_prompt_english.md</a:t>
            </a:r>
          </a:p>
          <a:p>
            <a:r>
              <a:rPr lang="en-US" altLang="ja-JP" sz="1200" dirty="0"/>
              <a:t>│  │  ├─ monthly_expense_summary_prompt_japanese.md</a:t>
            </a:r>
          </a:p>
          <a:p>
            <a:r>
              <a:rPr lang="en-US" altLang="ja-JP" sz="1200" dirty="0"/>
              <a:t>│  │  ├─ receipt_tags_prompt_english.md</a:t>
            </a:r>
          </a:p>
          <a:p>
            <a:r>
              <a:rPr lang="en-US" altLang="ja-JP" sz="1200" dirty="0"/>
              <a:t>│  │  └─ receipt_tags_prompt_japanese.md</a:t>
            </a:r>
          </a:p>
          <a:p>
            <a:r>
              <a:rPr lang="en-US" altLang="ja-JP" sz="1200" dirty="0"/>
              <a:t>│  │</a:t>
            </a:r>
          </a:p>
          <a:p>
            <a:r>
              <a:rPr lang="en-US" altLang="ja-JP" sz="1200" dirty="0"/>
              <a:t>│  ├─ receipt/				# </a:t>
            </a:r>
            <a:r>
              <a:rPr lang="ja-JP" altLang="en-US" sz="1200" dirty="0"/>
              <a:t>レシート画像解析パッケージ</a:t>
            </a:r>
            <a:endParaRPr lang="en-US" altLang="ja-JP" sz="1200" dirty="0"/>
          </a:p>
          <a:p>
            <a:r>
              <a:rPr lang="en-US" altLang="ja-JP" sz="1200" dirty="0"/>
              <a:t>│  │  ├─ __init__.py</a:t>
            </a:r>
          </a:p>
          <a:p>
            <a:r>
              <a:rPr lang="en-US" altLang="ja-JP" sz="1200" dirty="0"/>
              <a:t>│  │  ├─ .env					# Azure Document Intelligence</a:t>
            </a:r>
            <a:r>
              <a:rPr lang="ja-JP" altLang="en-US" sz="1200" dirty="0"/>
              <a:t>関連の設定ファイル</a:t>
            </a:r>
            <a:endParaRPr lang="en-US" altLang="ja-JP" sz="1200" dirty="0"/>
          </a:p>
          <a:p>
            <a:r>
              <a:rPr lang="en-US" altLang="ja-JP" sz="1200" dirty="0"/>
              <a:t>│  │  ├─ receipt_ai.py</a:t>
            </a:r>
          </a:p>
          <a:p>
            <a:r>
              <a:rPr lang="en-US" altLang="ja-JP" sz="1200" dirty="0"/>
              <a:t>│  │  ├─ receipt_grapher.py</a:t>
            </a:r>
          </a:p>
          <a:p>
            <a:r>
              <a:rPr lang="en-US" altLang="ja-JP" sz="1200" dirty="0"/>
              <a:t>│  │  ├─ receipt_manager.py</a:t>
            </a:r>
          </a:p>
          <a:p>
            <a:r>
              <a:rPr lang="en-US" altLang="ja-JP" sz="1200" dirty="0"/>
              <a:t>│  │  ├─ receipt_parser.py</a:t>
            </a:r>
          </a:p>
          <a:p>
            <a:r>
              <a:rPr lang="en-US" altLang="ja-JP" sz="1200" dirty="0"/>
              <a:t>│  │  ├─ receipt_store.py</a:t>
            </a:r>
          </a:p>
          <a:p>
            <a:r>
              <a:rPr lang="en-US" altLang="ja-JP" sz="1200" dirty="0"/>
              <a:t>│  │  └─ type_def.py</a:t>
            </a:r>
          </a:p>
          <a:p>
            <a:r>
              <a:rPr lang="en-US" altLang="ja-JP" sz="1200" dirty="0"/>
              <a:t>│  │</a:t>
            </a:r>
          </a:p>
          <a:p>
            <a:r>
              <a:rPr lang="en-US" altLang="ja-JP" sz="1200" dirty="0"/>
              <a:t>│  ├─ tool/					# </a:t>
            </a:r>
            <a:r>
              <a:rPr lang="ja-JP" altLang="en-US" sz="1200" dirty="0"/>
              <a:t>開発用ツールパッケージ</a:t>
            </a:r>
            <a:endParaRPr lang="en-US" altLang="ja-JP" sz="1200" dirty="0"/>
          </a:p>
          <a:p>
            <a:r>
              <a:rPr lang="en-US" altLang="ja-JP" sz="1200" dirty="0"/>
              <a:t>│  │  ├─ __init__.py</a:t>
            </a:r>
          </a:p>
          <a:p>
            <a:r>
              <a:rPr lang="en-US" altLang="ja-JP" sz="1200" dirty="0"/>
              <a:t>│  │  └─ logger_module.py</a:t>
            </a:r>
          </a:p>
          <a:p>
            <a:r>
              <a:rPr lang="en-US" altLang="ja-JP" sz="1200" dirty="0"/>
              <a:t>│  │</a:t>
            </a:r>
          </a:p>
          <a:p>
            <a:r>
              <a:rPr lang="en-US" altLang="ja-JP" sz="1200" dirty="0"/>
              <a:t>│  ├─ __init__.py</a:t>
            </a:r>
          </a:p>
          <a:p>
            <a:r>
              <a:rPr lang="en-US" altLang="ja-JP" sz="1200" dirty="0"/>
              <a:t>│  ├─ main.py					# </a:t>
            </a:r>
            <a:r>
              <a:rPr lang="ja-JP" altLang="en-US" sz="1200" dirty="0"/>
              <a:t>アプリケーションメイン処理</a:t>
            </a:r>
            <a:endParaRPr lang="en-US" altLang="ja-JP" sz="1200" dirty="0"/>
          </a:p>
          <a:p>
            <a:r>
              <a:rPr lang="en-US" altLang="ja-JP" sz="1200" dirty="0"/>
              <a:t>│  └─ requirements.txt				# </a:t>
            </a:r>
            <a:r>
              <a:rPr lang="ja-JP" altLang="en-US" sz="1200" dirty="0"/>
              <a:t>必要モジュール定義ファイル</a:t>
            </a:r>
            <a:endParaRPr lang="en-US" altLang="ja-JP" sz="1200" dirty="0"/>
          </a:p>
          <a:p>
            <a:r>
              <a:rPr lang="en-US" altLang="ja-JP" sz="1200" dirty="0"/>
              <a:t>│</a:t>
            </a:r>
          </a:p>
          <a:p>
            <a:r>
              <a:rPr lang="en-US" altLang="ja-JP" sz="1200" dirty="0"/>
              <a:t>├─ </a:t>
            </a:r>
            <a:r>
              <a:rPr lang="ja-JP" altLang="en-US" sz="1200" dirty="0"/>
              <a:t>アプリ概要</a:t>
            </a:r>
            <a:r>
              <a:rPr lang="en-US" altLang="ja-JP" sz="1200" dirty="0"/>
              <a:t>/</a:t>
            </a:r>
          </a:p>
          <a:p>
            <a:r>
              <a:rPr lang="en-US" altLang="ja-JP" sz="1200" dirty="0"/>
              <a:t>│  ├─ </a:t>
            </a:r>
            <a:r>
              <a:rPr lang="en-US" altLang="ja-JP" sz="1200" dirty="0" err="1"/>
              <a:t>png</a:t>
            </a:r>
            <a:r>
              <a:rPr lang="en-US" altLang="ja-JP" sz="1200" dirty="0"/>
              <a:t>/</a:t>
            </a:r>
          </a:p>
          <a:p>
            <a:r>
              <a:rPr lang="en-US" altLang="ja-JP" sz="1200" dirty="0"/>
              <a:t>│  │  └─ ...</a:t>
            </a:r>
          </a:p>
          <a:p>
            <a:r>
              <a:rPr lang="en-US" altLang="ja-JP" sz="1200" dirty="0"/>
              <a:t>│  └─ </a:t>
            </a:r>
            <a:r>
              <a:rPr lang="ja-JP" altLang="en-US" sz="1200" dirty="0"/>
              <a:t>アプリ概要</a:t>
            </a:r>
            <a:r>
              <a:rPr lang="en-US" altLang="ja-JP" sz="1200" dirty="0"/>
              <a:t>.pptx</a:t>
            </a:r>
          </a:p>
          <a:p>
            <a:r>
              <a:rPr lang="en-US" altLang="ja-JP" sz="1200" dirty="0"/>
              <a:t>│</a:t>
            </a:r>
          </a:p>
          <a:p>
            <a:r>
              <a:rPr lang="en-US" altLang="ja-JP" sz="1200" dirty="0"/>
              <a:t>├─ .flake8</a:t>
            </a:r>
          </a:p>
          <a:p>
            <a:r>
              <a:rPr lang="en-US" altLang="ja-JP" sz="1200" dirty="0"/>
              <a:t>├─ app_done.bat				# </a:t>
            </a:r>
            <a:r>
              <a:rPr lang="ja-JP" altLang="en-US" sz="1200" dirty="0"/>
              <a:t>アプリ実行バッチファイル</a:t>
            </a:r>
            <a:endParaRPr lang="en-US" altLang="ja-JP" sz="1200" dirty="0"/>
          </a:p>
          <a:p>
            <a:r>
              <a:rPr lang="en-US" altLang="ja-JP" sz="1200" dirty="0"/>
              <a:t>└─ README.md</a:t>
            </a:r>
          </a:p>
        </p:txBody>
      </p:sp>
    </p:spTree>
    <p:extLst>
      <p:ext uri="{BB962C8B-B14F-4D97-AF65-F5344CB8AC3E}">
        <p14:creationId xmlns:p14="http://schemas.microsoft.com/office/powerpoint/2010/main" val="2477445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89CCD-B041-89FC-1FE7-9D53137EF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E05D4D-2114-A829-A630-5DA71F889D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46FA91A-D67D-0826-B3F7-80C59E97F4B9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2CC2EB1-0A08-57EA-1CC6-7F412815B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6529978-AB18-2D29-056C-B19466B91A5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1F32751-8B0F-EBF0-1218-BF0157B45F7D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5FCCDC5-E41A-80DF-EE89-3E7DFC550D0C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1EC3581A-6654-4F82-4B5C-59D4EB1D489C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②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EF1039E3-D5D1-87CF-3EF9-3128B5749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75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5DF60-FDC6-0016-67C1-55971EA84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D65262-95BB-0D67-FB6F-1CA8438973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E9D57F6-845D-E6F4-07CA-75C666DF7D6A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01F946-C3A3-6AF0-553F-EFAB737DCB6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624032A6-C6D9-B044-E590-EF82413B6058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44E0D26-05A8-9053-05F2-74E8C46C2CA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CDC9C81-1A35-D653-3090-9B9B1D2ECEC3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AB81D57-50C3-DE94-1554-2D101DAE81BD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③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部分に必要な情報を入力して、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価格レベルに関しては、</a:t>
            </a:r>
            <a:r>
              <a:rPr lang="en-US" altLang="ja-JP" sz="1400" dirty="0"/>
              <a:t>Free F0</a:t>
            </a:r>
            <a:r>
              <a:rPr lang="ja-JP" altLang="en-US" sz="1400" dirty="0"/>
              <a:t>を選択</a:t>
            </a:r>
            <a:r>
              <a:rPr lang="en-US" altLang="ja-JP" sz="1400" dirty="0"/>
              <a:t>(</a:t>
            </a:r>
            <a:r>
              <a:rPr lang="ja-JP" altLang="en-US" sz="1400" dirty="0"/>
              <a:t>月に</a:t>
            </a:r>
            <a:r>
              <a:rPr lang="en-US" altLang="ja-JP" sz="1400" dirty="0"/>
              <a:t>500</a:t>
            </a:r>
            <a:r>
              <a:rPr lang="ja-JP" altLang="en-US" sz="1400" dirty="0"/>
              <a:t>枚までは無料枠でそれ以降は使えなくなるが、月が替わると使えるようになる</a:t>
            </a:r>
            <a:r>
              <a:rPr lang="en-US" altLang="ja-JP" sz="1400" dirty="0"/>
              <a:t>)</a:t>
            </a:r>
          </a:p>
        </p:txBody>
      </p:sp>
      <p:pic>
        <p:nvPicPr>
          <p:cNvPr id="6" name="図 5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94821C64-3F8B-59A1-E604-61BDAA97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1408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63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ED444-9E56-F4BE-41F3-13D3D802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92B50B-C365-0061-4D42-372BE4AAC8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6D99461-0125-D552-E105-B9650E7C0D6A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8CE0E21-96D4-5099-6864-A0B3F80C21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2B24A8A-8F7B-A5BB-972B-57610B886F28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6EDCC40-472B-6D77-6BF3-D65BD22DF93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A048EAE-267F-D34E-DA80-4974CC6FB308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0AB7F727-101E-058F-C658-E5453DE45C7E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④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DDB574F8-65EE-5436-5F35-8BB43B981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699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5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B433-9E4A-056B-F86C-5A0461C17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3DDBD4-D57F-447F-2FBC-0F81DD3B2A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5BD9A9D-2127-4596-1512-4ACC189BBD56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547B43D4-336A-7CE5-FD12-7403A4C391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3A862430-B1D7-7693-A71E-F7183F99E8CD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576D0F6-D20E-A46E-95D0-FACFC335390C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1FEA6955-0DDF-9F55-7945-7D073428A33D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6404ABDD-032B-8348-C673-B98186229694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⑤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C6661A40-092A-23DA-9DE6-3B921E7C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100232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41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50F6B-B9A4-E2B1-2F84-7C2E09F7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778D-4640-4297-E9DC-FF6E2CD876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28007CB-9937-66D9-6CBB-A70718B866D6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7593F67-7F34-2083-7375-98F444EB2F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36DB1B42-11E8-D53D-EBBE-99E39577FC36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A501F71-1545-934E-0B7C-A12139918C9F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65D4E13-E223-B15A-989E-B9FE0F043BFD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22BF0DD6-3BD9-8FB3-E133-8CC43B45DC44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⑥先ほど作成したリソースグループが表示されるため、それをクリック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C45B8689-9BBB-3B84-AE71-B3D110F90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232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68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8A641-B078-E7D1-5968-605B88F51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19098C-F3BC-2893-D2AB-3D641E1BEA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FA78AD0-7276-E385-ED21-8B19B43D5882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9322153-257A-11E7-974A-A9882F8D41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58F8F346-72F5-27A3-F247-474D166219B6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4B47C5C-B4DD-DC31-3140-415D77DAA903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D6101A25-6CB6-B77A-FBA4-117AA7FB600C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166739F3-9AD1-F96B-D55F-0D7AFE5BAE4F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⑦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12" name="図 11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B81978D1-109E-AA94-B43E-32E9BC56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934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45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DAB82-5895-90AC-E38B-0418FC66F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71964-4DB3-2C67-C2EC-A29C6F9FB9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FA96A80-DE7B-788E-887E-5C10F18B6D0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5AC116BA-476B-FBBD-E310-85A8D3BC63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9D8ACC5-2E75-1503-7FB7-6283F20C76A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F8D1200-8240-9FAE-658E-11C47DE59797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79F1FFC-A6DC-B51E-9D25-E2B31C1C834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23CA66E9-2DF8-2FA7-A130-3D93AF760854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⑧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</a:t>
            </a:r>
            <a:r>
              <a:rPr lang="en-US" altLang="ja-JP" sz="1400" dirty="0"/>
              <a:t>Document Intelligence</a:t>
            </a:r>
            <a:r>
              <a:rPr lang="ja-JP" altLang="en-US" sz="1400" dirty="0"/>
              <a:t>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もう一つの</a:t>
            </a:r>
            <a:r>
              <a:rPr lang="en-US" altLang="ja-JP" sz="1400" dirty="0"/>
              <a:t>Content Understanding</a:t>
            </a:r>
            <a:r>
              <a:rPr lang="ja-JP" altLang="en-US" sz="1400" dirty="0"/>
              <a:t>は、ドキュメント</a:t>
            </a:r>
            <a:r>
              <a:rPr lang="en-US" altLang="ja-JP" sz="1400" dirty="0"/>
              <a:t>+</a:t>
            </a:r>
            <a:r>
              <a:rPr lang="ja-JP" altLang="en-US" sz="1400" dirty="0"/>
              <a:t>動画</a:t>
            </a:r>
            <a:r>
              <a:rPr lang="en-US" altLang="ja-JP" sz="1400" dirty="0"/>
              <a:t>+</a:t>
            </a:r>
            <a:r>
              <a:rPr lang="ja-JP" altLang="en-US" sz="1400" dirty="0"/>
              <a:t>音声</a:t>
            </a:r>
            <a:r>
              <a:rPr lang="en-US" altLang="ja-JP" sz="1400" dirty="0"/>
              <a:t>+</a:t>
            </a:r>
            <a:r>
              <a:rPr lang="ja-JP" altLang="en-US" sz="1400" dirty="0"/>
              <a:t>画像の解析のため今回はスキップ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8338C7CA-CF8C-F57E-9EAC-12252991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471769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9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B7F5-4416-A5FA-E2E5-899C1DDCD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FB506-1ECF-FBC2-A066-AFF4A0BED6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5949A4B0-1094-AE91-6BDB-F5342044CBB5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1D2F994-7205-260B-A5D3-677ABE4220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129E1676-4A73-720F-C037-41B28D8AC241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71FF31A-9959-38B6-A042-FAC2FAD33971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CCB1E6B-417E-87AA-36EE-A173EC5B5109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BDF91C98-A38F-63F7-2560-E866915B44C3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⑨画面少し下の</a:t>
            </a:r>
            <a:r>
              <a:rPr lang="en-US" altLang="ja-JP" sz="1400" dirty="0"/>
              <a:t>Receipts</a:t>
            </a:r>
            <a:r>
              <a:rPr lang="ja-JP" altLang="en-US" sz="1400" dirty="0"/>
              <a:t>の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アプリケーション, Web サイト, Teams&#10;&#10;AI 生成コンテンツは誤りを含む可能性があります。">
            <a:extLst>
              <a:ext uri="{FF2B5EF4-FFF2-40B4-BE49-F238E27FC236}">
                <a16:creationId xmlns:a16="http://schemas.microsoft.com/office/drawing/2014/main" id="{2637AD24-97E9-754A-ED86-6B6D13D7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000"/>
            <a:ext cx="1022787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15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FD66-B0A3-39F2-3998-6062EC003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E9C262-B1A4-E7C8-B5C7-5794683608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7F19E59-D7FB-9970-4D21-816521A686E4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42AF1E5-CFEA-C955-9A92-9EDD44702A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DD7333C-7F4A-BA2D-DE64-ACAA4869933C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7F0CA5F-5EB2-C8ED-7BFF-F0B3ED97DC8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4C3046F-8D52-3F28-3105-E87ABBF91EF8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038BCCF5-2D68-119A-4929-F6C1ACF4E091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⑩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部分に各種情報を入力して、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入力情報は、前ページまでに作成したものを選択していけば</a:t>
            </a:r>
            <a:r>
              <a:rPr lang="en-US" altLang="ja-JP" sz="1400" dirty="0"/>
              <a:t>ok</a:t>
            </a:r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CA6C5529-E31E-53E3-EB49-2FD382EED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795580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03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5BA2E-C797-5703-1AB5-94904891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23B25A-C40A-81AA-93C8-646D83C193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A244C64-B0A4-F879-FC08-47525F697510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3CC1A2E-DE61-51D8-3F75-A23C5612F8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5AFB4372-2804-02EC-5571-CF86F338C65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2903A07-6B49-C3FF-11B5-8E1F90DEB2CE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DBA4381-E38F-2CDB-0DFD-BBD7E2B70697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87ADF39F-9B0E-CFAF-CB54-DC4D3E220269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⑪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この後、ログインを求められる場合もあるが、自分のアカウントを選択すれば</a:t>
            </a:r>
            <a:r>
              <a:rPr lang="en-US" altLang="ja-JP" sz="1400" dirty="0"/>
              <a:t>ok</a:t>
            </a:r>
          </a:p>
        </p:txBody>
      </p:sp>
      <p:pic>
        <p:nvPicPr>
          <p:cNvPr id="7" name="図 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90698211-1266-EA36-4657-6D840EA12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801484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F58E-91E5-8C53-8DC5-FD6E136D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E58BC4-D895-35E6-EDA8-B580E253BB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kumimoji="1" lang="ja-JP" altLang="en-US" sz="2000" b="1" dirty="0"/>
              <a:t>アプリ構成</a:t>
            </a:r>
            <a:endParaRPr kumimoji="1" lang="ja-JP" altLang="en-US" sz="1600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2CD467B-5197-6703-0C95-6F6BE774FCC7}"/>
              </a:ext>
            </a:extLst>
          </p:cNvPr>
          <p:cNvSpPr txBox="1"/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 シーケンス</a:t>
            </a:r>
            <a:endParaRPr lang="ja-JP" altLang="en-US" sz="1100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5306F50B-27EE-B335-9DAB-0AC4010F7B9A}"/>
              </a:ext>
            </a:extLst>
          </p:cNvPr>
          <p:cNvSpPr txBox="1"/>
          <p:nvPr/>
        </p:nvSpPr>
        <p:spPr>
          <a:xfrm>
            <a:off x="0" y="865238"/>
            <a:ext cx="12192000" cy="5992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FBD7057-FF95-1DAD-BADF-D2D6A6844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145"/>
            <a:ext cx="3924300" cy="5545855"/>
          </a:xfrm>
          <a:prstGeom prst="rect">
            <a:avLst/>
          </a:prstGeom>
        </p:spPr>
      </p:pic>
      <p:pic>
        <p:nvPicPr>
          <p:cNvPr id="8" name="図 7" descr="テーブル&#10;&#10;AI 生成コンテンツは誤りを含む可能性があります。">
            <a:extLst>
              <a:ext uri="{FF2B5EF4-FFF2-40B4-BE49-F238E27FC236}">
                <a16:creationId xmlns:a16="http://schemas.microsoft.com/office/drawing/2014/main" id="{421AE153-5CC4-49EB-1487-05FCF299D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200150"/>
            <a:ext cx="7086600" cy="5657850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037CF256-7497-61C6-0889-7F7CA16206A5}"/>
              </a:ext>
            </a:extLst>
          </p:cNvPr>
          <p:cNvSpPr txBox="1"/>
          <p:nvPr/>
        </p:nvSpPr>
        <p:spPr>
          <a:xfrm>
            <a:off x="0" y="1057711"/>
            <a:ext cx="3924300" cy="230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100" dirty="0"/>
              <a:t>アプリ全体シーケンス図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9043711-5083-60C9-44EF-06941103DC32}"/>
              </a:ext>
            </a:extLst>
          </p:cNvPr>
          <p:cNvSpPr txBox="1"/>
          <p:nvPr/>
        </p:nvSpPr>
        <p:spPr>
          <a:xfrm>
            <a:off x="6477000" y="1084984"/>
            <a:ext cx="3924300" cy="230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100" dirty="0"/>
              <a:t>レシート画像解析部分シーケンス図</a:t>
            </a:r>
          </a:p>
        </p:txBody>
      </p:sp>
    </p:spTree>
    <p:extLst>
      <p:ext uri="{BB962C8B-B14F-4D97-AF65-F5344CB8AC3E}">
        <p14:creationId xmlns:p14="http://schemas.microsoft.com/office/powerpoint/2010/main" val="3175229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2A59C-D3E3-FC1A-B844-91565AE0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70047-8F8A-6857-8100-34CFEB7DEE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6CF6FC6-74CE-AEE9-AB0C-A61BD351EA45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43A9342-F1AD-B33C-43BA-1CE64739BB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3481DBE4-5922-F4A6-F7A9-A38D03027796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61A767C-4062-3014-C335-3102C2B4F5B7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E0E0769-499F-9576-46AA-21BFD5D93F5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DA19F8C6-8DBB-F6BE-DF9E-7270D2CB0AAC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⑫下記画面のようになれば</a:t>
            </a:r>
            <a:r>
              <a:rPr lang="en-US" altLang="ja-JP" sz="1400" dirty="0"/>
              <a:t>ok</a:t>
            </a:r>
          </a:p>
        </p:txBody>
      </p:sp>
      <p:pic>
        <p:nvPicPr>
          <p:cNvPr id="6" name="図 5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4287CBF4-BDC9-23FA-1465-A3910055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100218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9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2B852-D661-EDCE-F624-850EF5DED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A206E8-6285-B112-C055-7B69A33A86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3EA4624-F1F4-EC83-46BB-B4A39074C8E4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016CBB4B-0325-B938-6E3A-DA704356CF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18F1E37C-CD77-FB16-8B85-5CCEC670A4AE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01ABE11-0209-5B39-2E5A-9E6D7E8F723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64272D9-39E8-8180-C7F0-952646D0A842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D4133DBA-8808-6096-842B-1A0CABDA0382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⑬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部分から一つレシート画像を設定してみる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B2CAD03-65AF-C821-35EA-7F4422B7B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100218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21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6D931-BD7A-DBB3-2183-88A52A98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2B77F-CA69-DB0B-EDC5-C8D5A84E62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2EA098E-65A8-96E7-B8AB-E553326950A7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D3F5059-5F2E-B7BA-ACF1-9DC32A4B43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D10E9C6-3BA4-A8C8-23D8-861C0DCCD867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6E88DFA1-FE32-1870-28B8-E0062912249E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AE06369-7588-B2C6-07E3-62619141E1DB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C58433D1-C8F8-C522-C05D-8CD44E3F8DBB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⑭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Web サイト&#10;&#10;AI 生成コンテンツは誤りを含む可能性があります。">
            <a:extLst>
              <a:ext uri="{FF2B5EF4-FFF2-40B4-BE49-F238E27FC236}">
                <a16:creationId xmlns:a16="http://schemas.microsoft.com/office/drawing/2014/main" id="{3FC49760-E3D5-91AF-2A69-25B04E484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61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6397-AC41-A6EA-D0FB-EA8005A1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FCE6AE-DDE5-C258-0913-BC9FFEA7CF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E5C7051-74E2-6C7F-43B4-DD525F9CA7C4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70E2380-445D-D661-FD81-57B44AED1C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9DBB93A-E59F-1284-5B38-C5F735A624D8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CFCFB83-18A4-4D03-7C85-E3939C44C75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461B43-DEEC-EE7C-6CDA-6B327CC23143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F51021A5-4BD3-04AB-EA8D-28F8D47A1A1E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⑮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部分のように結果が確認できれば</a:t>
            </a:r>
            <a:r>
              <a:rPr lang="en-US" altLang="ja-JP" sz="1400" dirty="0"/>
              <a:t>ok</a:t>
            </a:r>
          </a:p>
        </p:txBody>
      </p:sp>
      <p:pic>
        <p:nvPicPr>
          <p:cNvPr id="7" name="図 6" descr="グラフィカル ユーザー インターフェイス, Web サイト&#10;&#10;AI 生成コンテンツは誤りを含む可能性があります。">
            <a:extLst>
              <a:ext uri="{FF2B5EF4-FFF2-40B4-BE49-F238E27FC236}">
                <a16:creationId xmlns:a16="http://schemas.microsoft.com/office/drawing/2014/main" id="{C7E0BF89-36C8-DF33-691B-63C78044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4651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83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4749D-2E50-9AA2-7681-D2475A55F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58B8D7-31E4-5785-268E-861C55A97F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C09DA806-D714-584D-F76C-FD2D0976793D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09A8C98-C5A5-D59C-BB8E-9E3C4B3364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E8CF8249-BB5D-1E83-2613-9B95C1402918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7F5D7BF-4B79-CE4F-BF65-D9117FF7A1A3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E3F204C-0F6C-B20B-F178-E97382EF911D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798ACBDD-58E2-38A4-75A7-9CA04469EB0F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⑯ ①</a:t>
            </a:r>
            <a:r>
              <a:rPr lang="en-US" altLang="ja-JP" sz="1400" dirty="0">
                <a:hlinkClick r:id="rId2"/>
              </a:rPr>
              <a:t> Azure</a:t>
            </a:r>
            <a:r>
              <a:rPr lang="ja-JP" altLang="en-US" sz="1400" dirty="0">
                <a:hlinkClick r:id="rId2"/>
              </a:rPr>
              <a:t>ポータル画面</a:t>
            </a:r>
            <a:r>
              <a:rPr lang="ja-JP" altLang="en-US" sz="1400" dirty="0"/>
              <a:t>のリンクをクリックして、種類が</a:t>
            </a:r>
            <a:r>
              <a:rPr lang="en-US" altLang="ja-JP" sz="1400" dirty="0"/>
              <a:t>Document Intelligence</a:t>
            </a:r>
            <a:r>
              <a:rPr lang="ja-JP" altLang="en-US" sz="1400" dirty="0"/>
              <a:t>になっている部分を選択</a:t>
            </a:r>
            <a:endParaRPr lang="en-US" altLang="ja-JP" sz="1400" dirty="0"/>
          </a:p>
        </p:txBody>
      </p:sp>
      <p:pic>
        <p:nvPicPr>
          <p:cNvPr id="15" name="図 14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C50F7CC2-98AB-83E7-0334-2BB864BB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8035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19AD5-86E3-EDCD-5F1C-D79F0A22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84CD6E-A58F-1AF8-D0A9-BEBAF084BE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6A11EDD-5910-4BDC-AE5A-3003C24815B8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0B8369B6-4895-563A-64C4-9A564361AB0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(4).</a:t>
            </a:r>
            <a:r>
              <a:rPr lang="ja-JP" altLang="en-US" sz="1400" dirty="0"/>
              <a:t> </a:t>
            </a:r>
            <a:r>
              <a:rPr lang="en-US" altLang="ja-JP" sz="1400" dirty="0"/>
              <a:t>Azure Document Intelligence </a:t>
            </a:r>
            <a:r>
              <a:rPr lang="ja-JP" altLang="en-US" sz="1400" dirty="0"/>
              <a:t>使用手順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3FD42B9-6902-C3E1-503B-70A300F2BB1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5EDFC6B-C7E3-BCBA-0E9B-2E054A483BE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D11091D-8FB2-6DAA-E7B1-266FC704A558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21CE8E12-8CA2-F8B0-110D-A21D7842E46D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⑰</a:t>
            </a:r>
            <a:r>
              <a:rPr lang="en-US" altLang="ja-JP" sz="1400" dirty="0"/>
              <a:t>API</a:t>
            </a:r>
            <a:r>
              <a:rPr lang="ja-JP" altLang="en-US" sz="1400" dirty="0"/>
              <a:t>キーエンドポイントを確認しておく</a:t>
            </a:r>
            <a:endParaRPr lang="en-US" altLang="ja-JP" sz="1400" dirty="0"/>
          </a:p>
        </p:txBody>
      </p:sp>
      <p:pic>
        <p:nvPicPr>
          <p:cNvPr id="8" name="図 7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26E78388-BB8F-E4AC-E5FB-83E23BA8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6890"/>
            <a:ext cx="750670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1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214E-3ABA-E864-D108-BF1B02366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F5C07-24F4-748B-DA3F-230EAD195D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C2280114-AEA5-AFBD-E550-D483727B9587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D24A2F3-91BE-D5A1-C863-F9E29F6A26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BFC1BE6-C06E-5113-1CF4-007A5A2BD1F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A864A2C-CB4C-7058-7980-D2CD1031260F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DD7579BE-0BBE-8B2C-F331-EFA70B3D1B83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1FE01F12-6015-A895-660A-EB5E37E536D5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※</a:t>
            </a:r>
            <a:r>
              <a:rPr lang="ja-JP" altLang="en-US" sz="1400" dirty="0">
                <a:solidFill>
                  <a:srgbClr val="FF0000"/>
                </a:solidFill>
              </a:rPr>
              <a:t>今回の方法は</a:t>
            </a:r>
            <a:r>
              <a:rPr lang="en-US" altLang="ja-JP" sz="1400" dirty="0" err="1">
                <a:solidFill>
                  <a:srgbClr val="FF0000"/>
                </a:solidFill>
              </a:rPr>
              <a:t>gmail</a:t>
            </a:r>
            <a:r>
              <a:rPr lang="ja-JP" altLang="en-US" sz="1400" dirty="0">
                <a:solidFill>
                  <a:srgbClr val="FF0000"/>
                </a:solidFill>
              </a:rPr>
              <a:t>を使った方法です。他のメールアドレスでは検証していませんので、ご了承ください。</a:t>
            </a:r>
            <a:endParaRPr lang="en-US" altLang="ja-JP" sz="1400" dirty="0">
              <a:solidFill>
                <a:srgbClr val="FF0000"/>
              </a:solidFill>
            </a:endParaRPr>
          </a:p>
          <a:p>
            <a:r>
              <a:rPr lang="ja-JP" altLang="en-US" sz="1400" dirty="0"/>
              <a:t>①</a:t>
            </a:r>
            <a:r>
              <a:rPr lang="en-US" altLang="ja-JP" sz="1400" dirty="0"/>
              <a:t>Google chrome</a:t>
            </a:r>
            <a:r>
              <a:rPr lang="ja-JP" altLang="en-US" sz="1400" dirty="0"/>
              <a:t>を開いて、赤枠部分をクリック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Web サイト&#10;&#10;AI 生成コンテンツは誤りを含む可能性があります。">
            <a:extLst>
              <a:ext uri="{FF2B5EF4-FFF2-40B4-BE49-F238E27FC236}">
                <a16:creationId xmlns:a16="http://schemas.microsoft.com/office/drawing/2014/main" id="{E77DD5DF-9F83-3FEF-4EA5-74B3465E5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00412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37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5C52A-9550-A36C-B959-7C1400F4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E3A0A5-635B-FD2D-4451-85D7AC469F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CCB52E5-D51E-732B-2CBC-E5370E6A942F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025C285-3A2E-0A8A-0DB4-67280874AF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3E622623-B7AC-4BB0-B33E-B8D7CBFA4CA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5ED4B3A-8DE7-06B9-B106-FA8AA90236B0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2227B02-FE2E-73FD-FFA4-158F3A66F13E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9DFB7C5-FCDF-54D5-B4AD-AF10593B992D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②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</a:t>
            </a:r>
            <a:r>
              <a:rPr lang="en-US" altLang="ja-JP" sz="1400" dirty="0"/>
              <a:t>Google </a:t>
            </a:r>
            <a:r>
              <a:rPr lang="ja-JP" altLang="en-US" sz="1400" dirty="0"/>
              <a:t>アカウントを管理をクリック</a:t>
            </a:r>
            <a:endParaRPr lang="en-US" altLang="ja-JP" sz="1400" dirty="0"/>
          </a:p>
        </p:txBody>
      </p:sp>
      <p:pic>
        <p:nvPicPr>
          <p:cNvPr id="12" name="図 11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F24DC03D-77BE-13F1-891C-5AD74B828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640394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1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86DCF-9122-57FA-E2C8-13478292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A4FEE3-49A7-3835-066D-EDAAA0C796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06739EBF-BBF7-E33F-9766-9F7E7BC8ACA3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3775AB8-557D-46E4-378C-10CB173768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9B566DA-061B-12CB-AE1F-EAEDE372B3F2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3437D28-FE00-FA68-655E-30C9B8D44D9E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B56DA-D7EC-0E72-05DB-254823B78CBE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784FF3FD-2F8D-5C8C-6CB3-ED4DFBA9FCE8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③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部分のセキュリティとログインをクリック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E1E428C5-4808-6906-444B-96007E73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26899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89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4EA08-4628-11C3-F596-A1A8751B2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D5285-A618-25D0-60DA-5C85F875CA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9A1ABF7-BA36-CFB1-5DFE-6B90E04CD0F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BC9F0C7-49E2-E530-E0BA-29BD423F45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D9BB9A3-1370-AD78-255F-D69B5A89217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92CA579-9CF3-61EE-3FF6-62CCB2E49FD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331BE6A-8686-2A9A-EDF3-D006870FD351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AE91532-21D5-63B2-2D9C-60C79125B3AC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④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ただし、二段階認証プロセスが</a:t>
            </a:r>
            <a:r>
              <a:rPr lang="ja-JP" altLang="en-US" sz="1400" b="1" dirty="0"/>
              <a:t>無効</a:t>
            </a:r>
            <a:r>
              <a:rPr lang="ja-JP" altLang="en-US" sz="1400" dirty="0"/>
              <a:t>になっている方だけです、</a:t>
            </a:r>
            <a:r>
              <a:rPr lang="ja-JP" altLang="en-US" sz="1400" b="1" dirty="0"/>
              <a:t>有効</a:t>
            </a:r>
            <a:r>
              <a:rPr lang="ja-JP" altLang="en-US" sz="1400" dirty="0"/>
              <a:t>の方は</a:t>
            </a:r>
            <a:r>
              <a:rPr lang="ja-JP" altLang="en-US" sz="1400" dirty="0">
                <a:hlinkClick r:id="rId2" action="ppaction://hlinksldjump"/>
              </a:rPr>
              <a:t>事前準備</a:t>
            </a:r>
            <a:r>
              <a:rPr lang="ja-JP" altLang="en-US" sz="1400" dirty="0"/>
              <a:t>までスキップ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37DDA868-C92F-F596-C478-8D0902B3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62344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9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17662-9BE8-1447-5E07-63557D32A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488B91-07A5-D44D-EB29-6F480501B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事前準備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580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49606-83F9-A810-7DF0-514943BF1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36F0A-F927-BF8F-51A5-735AD846B5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D02C2B2-5F61-FB29-410A-F82A42AEE07B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5246A84-772A-D925-28FE-15425AD27D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D4AD6475-BCF7-7791-FDAD-EB5D55B6A27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7CD231A-1616-68A2-E398-E1A2AD8AA336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C91706C-8CC3-3214-6A99-36BE80C7DA01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F7B541C9-AE7A-2811-C986-C95664D877A3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⑤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部分にパスワードを入力して、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12" name="図 11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C72D292A-DB42-2762-9C30-B5A7B1129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1130890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16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07522-05F4-F5BA-3EAA-7EA633E92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D04D14-B357-3214-B5BC-60A3092FA7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96F92F7-BED8-91E8-C45E-EF6CA24352B1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A3ACE53-DA83-5AED-D04C-D580229511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4CE953A-8B56-64E0-1806-6A1C69E90F4F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16AFEDF0-DC53-F2C4-A74A-956EBDB1F58C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6550C16-F4CF-F2E5-395B-423D7D308B1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368E3614-C54D-4380-9675-20A5984BD6E9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※</a:t>
            </a:r>
            <a:r>
              <a:rPr lang="ja-JP" altLang="en-US" sz="1400" dirty="0"/>
              <a:t>下記、画面が表示されなかった方はスキップで</a:t>
            </a:r>
            <a:r>
              <a:rPr lang="en-US" altLang="ja-JP" sz="1400" dirty="0"/>
              <a:t>ok</a:t>
            </a:r>
          </a:p>
          <a:p>
            <a:r>
              <a:rPr lang="ja-JP" altLang="en-US" sz="1400" dirty="0"/>
              <a:t>⑥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部分をクリックして、設定されている電話番号宛へのメッセージを確認</a:t>
            </a:r>
            <a:endParaRPr lang="en-US" altLang="ja-JP" sz="1400" dirty="0"/>
          </a:p>
        </p:txBody>
      </p:sp>
      <p:pic>
        <p:nvPicPr>
          <p:cNvPr id="15" name="図 1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F69088C-27FA-44C6-6208-D8CE7B981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000"/>
            <a:ext cx="944262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21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27945-80D4-8743-19EB-32E5DBB78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85F65D-65E6-B927-D380-7529F27FE8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CA3A732-06F6-3C4F-F0D2-17772F855A8F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FB1B483-DF9F-C5B0-535F-E69D2643123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6D71B40C-BD07-BF20-DB56-1DFCB980340E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4A500E3-5A69-5623-C4E5-9560B528769C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B1B3846-4C46-BBD5-1216-1EB66B22361A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90D901F-DA92-9A2D-9869-9A17BFA361A1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※</a:t>
            </a:r>
            <a:r>
              <a:rPr lang="ja-JP" altLang="en-US" sz="1400" dirty="0"/>
              <a:t>下記、画面が表示されなかった方はスキップで</a:t>
            </a:r>
            <a:r>
              <a:rPr lang="en-US" altLang="ja-JP" sz="1400" dirty="0"/>
              <a:t>ok</a:t>
            </a:r>
          </a:p>
          <a:p>
            <a:r>
              <a:rPr lang="ja-JP" altLang="en-US" sz="1400" dirty="0"/>
              <a:t>⑦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部分にコードを入力して、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Web サイト&#10;&#10;AI 生成コンテンツは誤りを含む可能性があります。">
            <a:extLst>
              <a:ext uri="{FF2B5EF4-FFF2-40B4-BE49-F238E27FC236}">
                <a16:creationId xmlns:a16="http://schemas.microsoft.com/office/drawing/2014/main" id="{2F9B5B13-3B8E-C491-11AD-16348C91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7998"/>
            <a:ext cx="818181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33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B445-F702-B5FB-8A21-07521D5E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7198C-2ACF-4593-1DB7-799321BEFA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45B2642-C3C6-1B87-F616-A9434EE5277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3F2EB7A-D0AA-FE74-400A-CF667E6813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A99F2CB-2A05-F7E6-4F72-50934484DCB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D10CAD7-7410-22FF-C85E-D4860C503F62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4F1E427-62DC-638D-1FC5-5AEE862F13E2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295CDD34-B4D8-FD61-42DD-E7F1D004D111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⑧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7416480-F302-30DD-6691-4C690DE41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998"/>
            <a:ext cx="52104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77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A5BE7-D8B8-1BF8-3426-2D9CFE10C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2DAA6C-48CC-750B-EF95-015039CAD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CD049491-3C59-C2EC-F8BC-AE69670EF464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6AEF851-0DC2-1C61-BAE9-23F4EA801F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9960193-0282-69F9-38FA-E4D8EA3E3CD1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873BF469-AEB1-5FF7-9E60-B0AC2FC47FFD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E2240B2-7183-2378-C2CA-67139E0A6191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CDE90459-2614-899F-C61C-B7CA2C988588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⑨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, チャットまたはテキスト メッセージ&#10;&#10;AI 生成コンテンツは誤りを含む可能性があります。">
            <a:extLst>
              <a:ext uri="{FF2B5EF4-FFF2-40B4-BE49-F238E27FC236}">
                <a16:creationId xmlns:a16="http://schemas.microsoft.com/office/drawing/2014/main" id="{54C25B66-551F-2933-35C9-9746E3DDD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593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6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1C666-0657-8E61-D702-0F180866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0E341-80BD-AC98-3938-CAA9760E20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0E72F178-FDE1-C32D-AA67-A4107CAB9508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7C00934-48EF-255F-AF01-047F1D4914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AE77C52-87BD-52ED-5466-F8BD298E9046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BB48CD83-CFA7-2F46-DB1E-175DEB906F2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1A0A8C55-BC4B-CAB7-6B0C-A7667A024B63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A59B3759-12ED-5869-6516-D6C0794750DD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⑩手順⑨でクリックした後、画面上部の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008FD364-014D-623D-46A1-52B3EA420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7998"/>
            <a:ext cx="899011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92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C8880-B2D5-0255-CE59-7F5AA6F43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1FCFED-DC6E-A4C7-4A71-039C06E3AF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F4A7EED-9E31-1045-18D3-CAEDA4908592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2C3CD8D-AE6C-3042-85F0-19603A714B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48B6203-0270-6DEF-8016-A826CE58484B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45E2A18B-F392-CD3F-E3E3-E87917D91AF7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8B91512D-6C52-6B0A-4506-10CBA91435DC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306734FC-EE51-8727-ABD0-3B519AA12806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⑪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E45AA8C7-66B2-FB32-EEA6-8A63D99B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549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0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28C58-3829-C1C4-5533-AFFEC8BA9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8488E-75A7-66B6-AA86-455DCD24B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69AB42A-7CDD-F573-37BB-976FB32F6D93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3F4F4F44-23B1-DAAA-E2E9-A3978382291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6D2CFCA3-6D3D-9318-3532-F574732FAC31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9AC4AE4-0356-0E54-5F38-D0C8716EC55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99BEDC4F-D874-C0FE-EFF6-258E30BA217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A349AAB6-389C-2CDB-5A33-0D381FEAA557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⑫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チャットまたはテキスト メッセージ&#10;&#10;AI 生成コンテンツは誤りを含む可能性があります。">
            <a:extLst>
              <a:ext uri="{FF2B5EF4-FFF2-40B4-BE49-F238E27FC236}">
                <a16:creationId xmlns:a16="http://schemas.microsoft.com/office/drawing/2014/main" id="{0657E300-4B3B-7C1A-B1D8-D68408B77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363"/>
            <a:ext cx="6498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642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5203A-EC54-5AD5-C90B-4B96D331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10EF3-8CDE-CB22-64B2-2FD30E2A79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A069CFC-E94F-7CCA-0337-9A54AD546BE1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3D65A677-C940-5E10-F900-59864A36E6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EF271FA-BABA-E63E-85A9-179CC35D942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82A2C7FA-694F-58FD-67FA-5EAA9C28523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44F6BD4-1A37-6BCC-85FD-F851D85BDA61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95708B91-DB65-370F-0C90-8059EAA0F237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⑬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5ACA9FAB-9962-0EEC-3528-F194B8242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7998"/>
            <a:ext cx="942352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654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8291E-D6C5-F8E3-13FC-7351DBFD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27D7-148F-962F-69ED-5BF1F53931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725AA7E-7703-2F44-EA79-6113AF3E77C9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A830E47-CB15-E9A3-8A71-103583AF50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134BB05B-CBF1-EC01-CE1B-D03947114CD4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15B33B49-4070-1170-8775-82930C7D118F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8DC458F7-8CB7-4C1C-8677-7DA8BDCDFD5D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6A535D71-D165-C943-80B0-F5FE1B63408A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⑭</a:t>
            </a:r>
            <a:r>
              <a:rPr lang="en-US" altLang="ja-JP" sz="1400" dirty="0"/>
              <a:t>Google Authenticator</a:t>
            </a:r>
            <a:r>
              <a:rPr lang="ja-JP" altLang="en-US" sz="1400" dirty="0"/>
              <a:t>アプリが入っている方はスキャンを行って、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アプリが入っていない方は次ページで解説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90F9AD84-CDF8-AC2A-1546-4E9D02FAA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1006077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9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DF68-6A79-D83D-C2D1-4C0D9A86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A6B06D-C292-13BB-22DB-9F6076447D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2F641BA-AE66-21E6-8ADE-3EC66EA8AA15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37A36B4E-0B84-253E-0BA6-43CEC10C20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11F7A32D-0F1D-6387-AEAD-F7F22D9CDBCF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99911CA-C1C9-E407-FC52-FE990FFBC0BA}"/>
              </a:ext>
            </a:extLst>
          </p:cNvPr>
          <p:cNvSpPr txBox="1"/>
          <p:nvPr/>
        </p:nvSpPr>
        <p:spPr>
          <a:xfrm>
            <a:off x="0" y="865236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6E92FAC2-699D-68E1-7260-942689D5684A}"/>
              </a:ext>
            </a:extLst>
          </p:cNvPr>
          <p:cNvSpPr txBox="1"/>
          <p:nvPr/>
        </p:nvSpPr>
        <p:spPr>
          <a:xfrm>
            <a:off x="0" y="865237"/>
            <a:ext cx="12192000" cy="599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①下記リンクにアクセス</a:t>
            </a:r>
            <a:br>
              <a:rPr lang="en-US" altLang="ja-JP" sz="1400" dirty="0"/>
            </a:br>
            <a:r>
              <a:rPr lang="en-US" altLang="ja-JP" sz="1400" dirty="0">
                <a:hlinkClick r:id="rId2"/>
              </a:rPr>
              <a:t>https://azure.microsoft.com/ja-jp/pricing/purchase-options/azure-account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検索エンジンで</a:t>
            </a:r>
            <a:r>
              <a:rPr lang="en-US" altLang="ja-JP" sz="1400" dirty="0"/>
              <a:t>Azure </a:t>
            </a:r>
            <a:r>
              <a:rPr lang="ja-JP" altLang="en-US" sz="1400" dirty="0"/>
              <a:t>アカウント作成と入力しても同じリンクを踏めると思います。</a:t>
            </a:r>
            <a:endParaRPr lang="en-US" altLang="ja-JP" sz="1400" dirty="0"/>
          </a:p>
          <a:p>
            <a:endParaRPr lang="en-US" altLang="ja-JP" sz="1400" dirty="0"/>
          </a:p>
          <a:p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30221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D92EA-5DA6-0B0D-DF82-BFBD4EF59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386C6C-DD26-481C-1406-842596756F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5C117FA4-4C0F-E726-022A-64D839EFB8C0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384D6923-CFFA-44E2-E39F-9404F0633B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21F97A07-D026-4089-A25D-DC0306B6009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36EFBCF7-B0DD-AF0E-3D77-880C39F24889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D3ECD7A-5D99-DD76-AB93-BD54F47F3E0F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32320B8E-A549-53AC-BA92-2676129DDDCE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※ Google Authenticator</a:t>
            </a:r>
            <a:r>
              <a:rPr lang="ja-JP" altLang="en-US" sz="1400" dirty="0"/>
              <a:t>アプリが入っていない方向け、入っている方は</a:t>
            </a:r>
            <a:r>
              <a:rPr lang="ja-JP" altLang="en-US" sz="1400" dirty="0">
                <a:hlinkClick r:id="rId2" action="ppaction://hlinksldjump"/>
              </a:rPr>
              <a:t>事前準備</a:t>
            </a:r>
            <a:r>
              <a:rPr lang="ja-JP" altLang="en-US" sz="1400" dirty="0"/>
              <a:t>までスキップ</a:t>
            </a:r>
            <a:endParaRPr lang="en-US" altLang="ja-JP" sz="1400" dirty="0"/>
          </a:p>
          <a:p>
            <a:r>
              <a:rPr lang="ja-JP" altLang="en-US" sz="1400" dirty="0"/>
              <a:t>⑮下記リンクを開いて、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https://chromewebstore.google.com/detail/authenticator/bhghoamapcdpbohphigoooaddinpkbai?hl=ja&amp;pli=1</a:t>
            </a:r>
          </a:p>
        </p:txBody>
      </p:sp>
      <p:pic>
        <p:nvPicPr>
          <p:cNvPr id="12" name="図 11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C7A3AA11-A345-5A2C-1F9F-4846CE4C8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000"/>
            <a:ext cx="5648193" cy="3600000"/>
          </a:xfrm>
          <a:prstGeom prst="rect">
            <a:avLst/>
          </a:prstGeom>
        </p:spPr>
      </p:pic>
      <p:pic>
        <p:nvPicPr>
          <p:cNvPr id="15" name="図 1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9013B66-44ED-E37A-DE45-11EB3C643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42" y="4518000"/>
            <a:ext cx="3834419" cy="1080000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5EB019C7-7399-3511-10B8-50F6BCF30D8C}"/>
              </a:ext>
            </a:extLst>
          </p:cNvPr>
          <p:cNvSpPr/>
          <p:nvPr/>
        </p:nvSpPr>
        <p:spPr>
          <a:xfrm>
            <a:off x="6096000" y="4850182"/>
            <a:ext cx="1126837" cy="41563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2307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DCB7F-EBF5-5D2C-A6E4-6B90D68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7684B6-C875-0816-3ED9-79A8B5DD8C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64B4FA7-8332-423B-8D6E-950E228A57D1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3510ED2-E84F-65F6-00CF-8CBACD4584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B339C45-4D30-9B23-3A0C-415988F990C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9A75242-7A1E-9A5E-367C-8B6AB1A55B9E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1546E49C-A73E-AB69-D844-F241A06CEE51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02347CF8-8D17-9878-EF2A-48979EB9FEE3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⑯もう一度、下記画面に戻り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5" name="図 4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AE79E8B3-A0E7-F9EB-B200-EE8A18FA5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26899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286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60F56-663D-AEFF-D029-658A2EC4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027D81-D850-B034-6314-BDEEDA105A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57E4360-9EBE-69FA-AA04-83A6884DE658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A4DF48F-F708-1A58-3A13-E1FFDCD33B4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D8BEEC65-B721-99D7-82F0-D167AE47D321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CDA3817-9E1C-C1F7-C440-90011C720E3E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7BC960B-EBB6-87AF-992D-267D4AA7EFA7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1ADE19CE-52C9-BFE2-31EE-DBF398793FDA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⑰画面遷移後、下部にある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C16CF213-C1C3-741C-CC7C-FF47C3DD2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2444"/>
            <a:ext cx="8001000" cy="1800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83DE69-C0BC-F3F8-E7D5-9C2C317CD290}"/>
              </a:ext>
            </a:extLst>
          </p:cNvPr>
          <p:cNvSpPr/>
          <p:nvPr/>
        </p:nvSpPr>
        <p:spPr>
          <a:xfrm>
            <a:off x="7195127" y="4978400"/>
            <a:ext cx="508000" cy="397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989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71DD-C105-AAE7-9E95-231BA6C16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844BA3-A84B-B8B5-733C-96E9F30D53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9D407D5-9A1F-3340-9CEF-F37EC7B9909D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8A4BA2C-9512-500D-CC03-B2CB39C1D5D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A509AD6-0B10-3FFA-E5D0-EB365DC67CD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160FE326-3ACC-DA23-E74E-E9B667E66C52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7803CB0-0A76-B4D4-FD9E-516EC9073C0C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6E9163F2-8E4F-4741-F409-5B31F62BB91E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⑱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部分に名前を入力して、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49A41227-862F-0D06-676A-92E570479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998"/>
            <a:ext cx="624115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09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D8E1A-6D1E-D3D0-03D3-9A9D0DC2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61682F-E9E2-EC5B-EF92-BD8005ED4D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ACE1F6A-F920-1A25-9714-CBEB992AA649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EF34717-CFCB-E6B7-BEE2-779D0B8162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(5).</a:t>
            </a:r>
            <a:r>
              <a:rPr lang="ja-JP" altLang="en-US" sz="1400" dirty="0"/>
              <a:t> </a:t>
            </a:r>
            <a:r>
              <a:rPr lang="en-US" altLang="ja-JP" sz="1400" dirty="0"/>
              <a:t>SMTP</a:t>
            </a:r>
            <a:r>
              <a:rPr lang="ja-JP" altLang="en-US" sz="1400" dirty="0"/>
              <a:t>設定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51FADEDB-D5DA-2B7F-7E4A-26AE3322978D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6EF8F96-290B-7C20-E41A-9AEA2FA64EE1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E25AF63-F59F-925D-A71E-F7154E1C37A9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8CB7D448-1C06-CFF9-C353-E663DCC017F1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⑲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赤枠部分が後ほど使用するパスワードとなっている</a:t>
            </a:r>
            <a:endParaRPr lang="en-US" altLang="ja-JP" sz="1400" dirty="0"/>
          </a:p>
        </p:txBody>
      </p:sp>
      <p:pic>
        <p:nvPicPr>
          <p:cNvPr id="14" name="図 13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5F698579-C473-B4C9-04E2-E7EE27904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7925"/>
            <a:ext cx="5343525" cy="4410075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D2E7C62-0DA2-BB19-5403-EBC1C91ECB8A}"/>
              </a:ext>
            </a:extLst>
          </p:cNvPr>
          <p:cNvSpPr/>
          <p:nvPr/>
        </p:nvSpPr>
        <p:spPr>
          <a:xfrm>
            <a:off x="1357745" y="3429000"/>
            <a:ext cx="2604655" cy="902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A3F0FCD-A9E6-31AB-425A-19A15205C8FA}"/>
              </a:ext>
            </a:extLst>
          </p:cNvPr>
          <p:cNvSpPr/>
          <p:nvPr/>
        </p:nvSpPr>
        <p:spPr>
          <a:xfrm>
            <a:off x="4581236" y="6317672"/>
            <a:ext cx="452582" cy="34174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520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003E2-6771-588B-ECCF-46F468B2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40958A-810B-C771-103A-5C1163E0BF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7612129-98DB-2317-87B8-32EB75D21AA7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35AD95A-BF3D-2235-77A2-F07E466E3F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(6).</a:t>
            </a:r>
            <a:r>
              <a:rPr lang="ja-JP" altLang="en-US" sz="1400" dirty="0"/>
              <a:t> </a:t>
            </a:r>
            <a:r>
              <a:rPr lang="en-US" altLang="ja-JP" sz="1400" dirty="0"/>
              <a:t>iClude</a:t>
            </a:r>
            <a:r>
              <a:rPr lang="ja-JP" altLang="en-US" sz="1400" dirty="0"/>
              <a:t>フォルダ作成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5EF306ED-8F8B-D705-6178-FBF550531E0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A738129-EC5A-9725-BBE1-F382D824678C}"/>
              </a:ext>
            </a:extLst>
          </p:cNvPr>
          <p:cNvSpPr txBox="1"/>
          <p:nvPr/>
        </p:nvSpPr>
        <p:spPr>
          <a:xfrm>
            <a:off x="-138545" y="936518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6AE96CD-F141-890B-05ED-282EECDB1497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73D3546-E91E-42EC-FDFB-4299C9870D94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※iOS</a:t>
            </a:r>
            <a:r>
              <a:rPr lang="ja-JP" altLang="en-US" sz="1400" dirty="0"/>
              <a:t>端末向けの説明となっているため、</a:t>
            </a:r>
            <a:r>
              <a:rPr lang="en-US" altLang="ja-JP" sz="1400" dirty="0"/>
              <a:t>android</a:t>
            </a:r>
            <a:r>
              <a:rPr lang="ja-JP" altLang="en-US" sz="1400" dirty="0"/>
              <a:t>の方は自力で設定してください。</a:t>
            </a:r>
            <a:endParaRPr lang="en-US" altLang="ja-JP" sz="1400" dirty="0"/>
          </a:p>
          <a:p>
            <a:r>
              <a:rPr lang="ja-JP" altLang="en-US" sz="1400" dirty="0"/>
              <a:t>①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部分のファイルを選択</a:t>
            </a:r>
            <a:endParaRPr lang="en-US" altLang="ja-JP" sz="1400" dirty="0"/>
          </a:p>
        </p:txBody>
      </p:sp>
      <p:pic>
        <p:nvPicPr>
          <p:cNvPr id="8" name="図 7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F71F5077-6916-D38D-E723-068261FF2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2491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9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2CD9-8B06-7418-7DB3-F9075DD08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1488EA-2C3C-3E6E-0D19-F018EC53E3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BAA5042-D69D-9EEA-AFE6-7713DAC7A287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68ACFB2-5EC2-CBFB-1334-FDA1DD1D99B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(6).</a:t>
            </a:r>
            <a:r>
              <a:rPr lang="ja-JP" altLang="en-US" sz="1400" dirty="0"/>
              <a:t> </a:t>
            </a:r>
            <a:r>
              <a:rPr lang="en-US" altLang="ja-JP" sz="1400" dirty="0"/>
              <a:t>iClude</a:t>
            </a:r>
            <a:r>
              <a:rPr lang="ja-JP" altLang="en-US" sz="1400" dirty="0"/>
              <a:t>フォルダ作成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2840924-F570-208D-627B-D13B37B810E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3F490E2-FA79-0016-42FB-4AFA29AEA95F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DC0EECD-32F0-EF31-32F6-B37E5419D1E8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111A31D9-E362-69CB-01CC-868761FAF748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②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携帯電話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4BF9CF98-62CE-12E1-DD6C-1E3ACD7C7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2491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257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3A6DA-7792-AB0C-561A-65EE1106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0A7F1A-6A61-9274-7F10-2A8932F39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F623EFE-BA58-1137-8DDB-1C957AD8A7B0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8DE040BD-340E-4571-1EE5-5ABAC668CBD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(6).</a:t>
            </a:r>
            <a:r>
              <a:rPr lang="ja-JP" altLang="en-US" sz="1400" dirty="0"/>
              <a:t> </a:t>
            </a:r>
            <a:r>
              <a:rPr lang="en-US" altLang="ja-JP" sz="1400" dirty="0"/>
              <a:t>iClude</a:t>
            </a:r>
            <a:r>
              <a:rPr lang="ja-JP" altLang="en-US" sz="1400" dirty="0"/>
              <a:t>フォルダ作成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CA3A378-84C8-1630-C083-67BF4878D521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3AE33BFE-2CDA-DADF-9204-0EAB0D3DBDB8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C02DB5D-09DE-4551-7A6C-058EF70A7C00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AE5F3B23-B43E-81E8-FE4D-A2C829B2F0E5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③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7" name="図 6" descr="携帯電話の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D8A537-3130-D732-641A-6A4EDA734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2491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99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6C7A0-BBB0-96E2-8BA9-3E241A62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CEFC33-FD27-88CE-C912-74952A12DD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87B530A-BB0D-A9C8-9825-4969CC860A0B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E2B68CF-4E64-7E42-D558-6D4676F5F77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(6).</a:t>
            </a:r>
            <a:r>
              <a:rPr lang="ja-JP" altLang="en-US" sz="1400" dirty="0"/>
              <a:t> </a:t>
            </a:r>
            <a:r>
              <a:rPr lang="en-US" altLang="ja-JP" sz="1400" dirty="0"/>
              <a:t>iClude</a:t>
            </a:r>
            <a:r>
              <a:rPr lang="ja-JP" altLang="en-US" sz="1400" dirty="0"/>
              <a:t>フォルダ作成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65A1F68C-8EDC-D6A5-4E29-07918A5617DB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8E7F325-0240-8BDE-40F5-E4F0F1196481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EEF6E2EA-4FD3-DC53-2BF6-FF7421100192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C2EBE935-9472-995E-6B36-C7F7C64DBF2B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④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6" name="図 5" descr="携帯電話の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B4BF4FF2-B693-0966-C799-44F40047E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2491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3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93BB-1597-E3D7-0C52-AC7CA8DF9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056DCA-49CD-BC69-C2FD-7C4BB4C305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187EDD2-361A-A0BD-08B7-E4F81160076E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3067B96-D830-A4BD-10CD-EFF960410F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(6).</a:t>
            </a:r>
            <a:r>
              <a:rPr lang="ja-JP" altLang="en-US" sz="1400" dirty="0"/>
              <a:t> </a:t>
            </a:r>
            <a:r>
              <a:rPr lang="en-US" altLang="ja-JP" sz="1400" dirty="0"/>
              <a:t>iClude</a:t>
            </a:r>
            <a:r>
              <a:rPr lang="ja-JP" altLang="en-US" sz="1400" dirty="0"/>
              <a:t>フォルダ作成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290B4C3-3057-5576-7BDD-8735598E2704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3DA8068A-5430-653E-D619-B6DE1611A53F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6F1CF89-286A-6664-9C68-D691C5FA6A4E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BBC13B49-A988-9F98-5D73-CD31BBD7569B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⑤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部分のように</a:t>
            </a:r>
            <a:r>
              <a:rPr lang="en-US" altLang="ja-JP" sz="1400" b="1" dirty="0" err="1"/>
              <a:t>ReceiptInbox</a:t>
            </a:r>
            <a:r>
              <a:rPr lang="ja-JP" altLang="en-US" sz="1400" dirty="0"/>
              <a:t>という名前でフォルダを作成</a:t>
            </a:r>
            <a:endParaRPr lang="en-US" altLang="ja-JP" sz="1400" dirty="0"/>
          </a:p>
        </p:txBody>
      </p:sp>
      <p:pic>
        <p:nvPicPr>
          <p:cNvPr id="7" name="図 6" descr="携帯電話の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E9424AEA-150C-4AA5-7990-61D7A252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2491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7305F-EBF3-BB74-BE33-6FDDABA3A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F5FE96-9A2D-3C86-84AD-01F084C703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CE3D7992-E42C-00C3-BFF6-A0A14ED565F0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33D8E5F0-6C28-1055-B431-196298FA01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</a:t>
            </a:r>
            <a:r>
              <a:rPr lang="en-US" altLang="ja-JP" sz="1400" dirty="0"/>
              <a:t>Azure</a:t>
            </a:r>
            <a:r>
              <a:rPr lang="ja-JP" altLang="en-US" sz="1400" dirty="0"/>
              <a:t>アカウント作成手順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4D01F3C-FE7D-7FC5-596E-F23743A8278B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A3684EF-11FB-4BA3-CE93-B36795B3AD35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6E5D4C0-14BB-94ED-0013-6FE3218E3919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②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</a:t>
            </a:r>
            <a:r>
              <a:rPr lang="ja-JP" altLang="en-US" sz="1400" b="1" dirty="0"/>
              <a:t>サインイン</a:t>
            </a:r>
            <a:r>
              <a:rPr lang="ja-JP" altLang="en-US" sz="1400" dirty="0"/>
              <a:t>をクリック</a:t>
            </a:r>
            <a:endParaRPr lang="ja-JP" altLang="en-US" sz="1100" dirty="0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0E677969-274B-C275-B6A3-FA57E886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9"/>
            <a:ext cx="960389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17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B9180-BB2D-4FDE-D7FE-21ED8C02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9A90F3-5C82-3934-F2A8-09B49718B2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2E9F763-5D34-E5F3-126C-47197C103697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846AF09-8752-1C13-E955-DD4110F297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(6).</a:t>
            </a:r>
            <a:r>
              <a:rPr lang="ja-JP" altLang="en-US" sz="1400" dirty="0"/>
              <a:t> </a:t>
            </a:r>
            <a:r>
              <a:rPr lang="en-US" altLang="ja-JP" sz="1400" dirty="0"/>
              <a:t>iClude</a:t>
            </a:r>
            <a:r>
              <a:rPr lang="ja-JP" altLang="en-US" sz="1400" dirty="0"/>
              <a:t>フォルダ作成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DFDBC2A-A0FE-7549-645A-47F65A2DAFF5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DB087DC-C1F7-C3BB-EB09-EB8B6426594D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774AE14E-EC18-A850-964A-33B6C29C84CE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3A6BE05B-3CEE-B360-3126-E167E8038264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⑥前ページで作成したフォルダの中に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部分をクリックして、</a:t>
            </a:r>
            <a:r>
              <a:rPr lang="ja-JP" altLang="en-US" sz="1400" dirty="0">
                <a:solidFill>
                  <a:srgbClr val="00B0F0"/>
                </a:solidFill>
              </a:rPr>
              <a:t>青枠</a:t>
            </a:r>
            <a:r>
              <a:rPr lang="ja-JP" altLang="en-US" sz="1400" dirty="0"/>
              <a:t>部分のような</a:t>
            </a:r>
            <a:r>
              <a:rPr lang="en-US" altLang="ja-JP" sz="1400" b="1" dirty="0"/>
              <a:t>inbox</a:t>
            </a:r>
            <a:r>
              <a:rPr lang="ja-JP" altLang="en-US" sz="1400" b="1" dirty="0"/>
              <a:t>、</a:t>
            </a:r>
            <a:r>
              <a:rPr lang="en-US" altLang="ja-JP" sz="1400" b="1" dirty="0"/>
              <a:t>error</a:t>
            </a:r>
            <a:r>
              <a:rPr lang="ja-JP" altLang="en-US" sz="1400" b="1" dirty="0"/>
              <a:t>、</a:t>
            </a:r>
            <a:r>
              <a:rPr lang="en-US" altLang="ja-JP" sz="1400" b="1" dirty="0"/>
              <a:t>processed</a:t>
            </a:r>
            <a:r>
              <a:rPr lang="ja-JP" altLang="en-US" sz="1400" dirty="0"/>
              <a:t>という名前でフォルダを作成</a:t>
            </a:r>
            <a:endParaRPr lang="en-US" altLang="ja-JP" sz="1400" dirty="0"/>
          </a:p>
        </p:txBody>
      </p:sp>
      <p:pic>
        <p:nvPicPr>
          <p:cNvPr id="6" name="図 5" descr="携帯電話の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CC811F74-DE40-350E-11E5-AE35FAE7C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998"/>
            <a:ext cx="2491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24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1A56C-449E-C78C-945F-59D55DE3D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AF1B02-A3A5-DAC5-2710-3A08D1CE5A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98E11CC3-B03C-EFC8-B248-74381CA92529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6088A01-1C49-6CCB-DFE0-9355804370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(6).</a:t>
            </a:r>
            <a:r>
              <a:rPr lang="ja-JP" altLang="en-US" sz="1400" dirty="0"/>
              <a:t> </a:t>
            </a:r>
            <a:r>
              <a:rPr lang="en-US" altLang="ja-JP" sz="1400" dirty="0"/>
              <a:t>iClude</a:t>
            </a:r>
            <a:r>
              <a:rPr lang="ja-JP" altLang="en-US" sz="1400" dirty="0"/>
              <a:t>フォルダ作成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87E15E5-A0CA-D04B-9F3D-CB9F90B21706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819F6F2B-C9A9-E37A-B618-DA7F939182C6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7731DF1-18B1-5541-43A1-2AD581C83824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2F1BD48-5E8F-4282-5717-456DE7D100D0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⑦</a:t>
            </a:r>
            <a:r>
              <a:rPr lang="en-US" altLang="ja-JP" sz="1400" dirty="0"/>
              <a:t>Microsoft Store</a:t>
            </a:r>
            <a:r>
              <a:rPr lang="ja-JP" altLang="en-US" sz="1400" dirty="0"/>
              <a:t>などで</a:t>
            </a:r>
            <a:r>
              <a:rPr lang="en-US" altLang="ja-JP" sz="1400" dirty="0"/>
              <a:t>iClude</a:t>
            </a:r>
            <a:r>
              <a:rPr lang="ja-JP" altLang="en-US" sz="1400" dirty="0"/>
              <a:t>アプリをダウンロード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部分が該当アプリ</a:t>
            </a:r>
            <a:endParaRPr lang="en-US" altLang="ja-JP" sz="1400" dirty="0"/>
          </a:p>
        </p:txBody>
      </p:sp>
      <p:pic>
        <p:nvPicPr>
          <p:cNvPr id="7" name="図 6" descr="グラフィカル ユーザー インターフェイス, アプリケーション, Web サイト, Teams&#10;&#10;AI 生成コンテンツは誤りを含む可能性があります。">
            <a:extLst>
              <a:ext uri="{FF2B5EF4-FFF2-40B4-BE49-F238E27FC236}">
                <a16:creationId xmlns:a16="http://schemas.microsoft.com/office/drawing/2014/main" id="{3901D98E-A45F-3C6E-BF7E-6EF6198CC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000"/>
            <a:ext cx="1203054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137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1265-EC9E-5143-55E5-CDEEEBFE2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604EC4-CD55-31B2-F5B8-1546C39D7F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87812EC-8775-EEF4-8ADA-DEE85D791B8A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5C7306C-F7D2-86D3-28FA-85D69483B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(6).</a:t>
            </a:r>
            <a:r>
              <a:rPr lang="ja-JP" altLang="en-US" sz="1400" dirty="0"/>
              <a:t> </a:t>
            </a:r>
            <a:r>
              <a:rPr lang="en-US" altLang="ja-JP" sz="1400" dirty="0"/>
              <a:t>iClude</a:t>
            </a:r>
            <a:r>
              <a:rPr lang="ja-JP" altLang="en-US" sz="1400" dirty="0"/>
              <a:t>フォルダ作成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EED3BEFC-F8B9-4799-492E-5007C4720EB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E75D03E-265A-24BE-2FE3-B3DB9D1E46F9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F2B35F6-481D-865F-C287-D48DC452E42C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8677AFB8-CD57-663F-47CC-EA127C2D2AE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⑧</a:t>
            </a:r>
            <a:r>
              <a:rPr lang="en-US" altLang="ja-JP" sz="1400" dirty="0"/>
              <a:t>PC</a:t>
            </a:r>
            <a:r>
              <a:rPr lang="ja-JP" altLang="en-US" sz="1400" dirty="0"/>
              <a:t>から見ても作成したフォルダが作成されているか確認するために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インターネットしたアプリを起動しておくこと</a:t>
            </a:r>
            <a:endParaRPr lang="en-US" altLang="ja-JP" sz="1400" dirty="0"/>
          </a:p>
        </p:txBody>
      </p:sp>
      <p:pic>
        <p:nvPicPr>
          <p:cNvPr id="12" name="図 11" descr="携帯電話の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7FFB8F8F-9D6F-0D05-DF22-FDF8529B8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998"/>
            <a:ext cx="48984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96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4CEA0-92E1-27FD-2DB7-02CF4A6C3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8AD92F-5087-B99B-E904-D3DF71F01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事前準備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C5873E9-55E2-6429-DBC0-8DBF067A6E1F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2C76B54-4F37-530B-7844-DE8E47661E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(6).</a:t>
            </a:r>
            <a:r>
              <a:rPr lang="ja-JP" altLang="en-US" sz="1400" dirty="0"/>
              <a:t> </a:t>
            </a:r>
            <a:r>
              <a:rPr lang="en-US" altLang="ja-JP" sz="1400" dirty="0"/>
              <a:t>iClude</a:t>
            </a:r>
            <a:r>
              <a:rPr lang="ja-JP" altLang="en-US" sz="1400" dirty="0"/>
              <a:t>フォルダ作成</a:t>
            </a:r>
            <a:endParaRPr lang="ja-JP" altLang="en-US" sz="110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5816A088-27DB-5E8A-C672-EA53EEDF97A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3BB5C1D-865D-4DC1-611C-654C51E7E68A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7EF455B4-1A92-4D9D-D85C-406663A066E0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B6FCAD1A-E012-7626-7E35-C2F9805C3C63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⑨前ページをエクスプローラーで開いて、下記画面のように作成されていれば</a:t>
            </a:r>
            <a:r>
              <a:rPr lang="en-US" altLang="ja-JP" sz="1400" dirty="0"/>
              <a:t>ok</a:t>
            </a:r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EB6F0B5E-2711-95E4-7A38-DBCD6E4E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7999"/>
            <a:ext cx="993130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2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64BF-5B74-D3C1-BEA1-40618CCE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CE452B-358C-4A5C-F1C7-D6D8EBE4AD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アプリの使い方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4562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876F-D1E4-5B16-3B97-881B6D706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2CDE02-F4EA-AF62-9ABE-8324F70275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kumimoji="1" lang="ja-JP" altLang="en-US" sz="2000" b="1" dirty="0"/>
              <a:t>アプリの使い方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E3E0F7A-A826-381D-CB5A-B037B3D93DF0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0D112FF8-1EAA-AADB-8B64-AE6F5E7114A7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32D4D92D-A304-6A5C-5B61-B70BABD92143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923190B-F94E-C384-60D3-4C81599FCEF4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F4EB6A20-449C-3577-15B2-1C3EAE1BF1F8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1D83A6C-4F6F-907D-7A3A-A8F64FF9390B}"/>
              </a:ext>
            </a:extLst>
          </p:cNvPr>
          <p:cNvSpPr txBox="1"/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4C6D0C3-44EB-7D86-CF0D-DC6C1CC128E9}"/>
              </a:ext>
            </a:extLst>
          </p:cNvPr>
          <p:cNvSpPr txBox="1"/>
          <p:nvPr/>
        </p:nvSpPr>
        <p:spPr>
          <a:xfrm>
            <a:off x="0" y="865234"/>
            <a:ext cx="6147736" cy="5992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①アプリの解凍を行うため、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②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部分をクリック</a:t>
            </a:r>
            <a:endParaRPr lang="en-US" altLang="ja-JP" sz="1400" dirty="0"/>
          </a:p>
        </p:txBody>
      </p:sp>
      <p:pic>
        <p:nvPicPr>
          <p:cNvPr id="14" name="図 13" descr="テレビの画面が表示されたスマートフォン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0955557E-0233-FD2F-120E-354D5269E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437"/>
            <a:ext cx="6147736" cy="1286736"/>
          </a:xfrm>
          <a:prstGeom prst="rect">
            <a:avLst/>
          </a:prstGeom>
        </p:spPr>
      </p:pic>
      <p:pic>
        <p:nvPicPr>
          <p:cNvPr id="17" name="図 16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0383B9AB-7565-D61C-A7B3-E803D81F1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000"/>
            <a:ext cx="4821007" cy="3600000"/>
          </a:xfrm>
          <a:prstGeom prst="rect">
            <a:avLst/>
          </a:prstGeom>
        </p:spPr>
      </p:pic>
      <p:sp>
        <p:nvSpPr>
          <p:cNvPr id="18" name="タイトル 1">
            <a:extLst>
              <a:ext uri="{FF2B5EF4-FFF2-40B4-BE49-F238E27FC236}">
                <a16:creationId xmlns:a16="http://schemas.microsoft.com/office/drawing/2014/main" id="{EDF6FB99-D9E8-9D31-F783-353F10C365D5}"/>
              </a:ext>
            </a:extLst>
          </p:cNvPr>
          <p:cNvSpPr txBox="1"/>
          <p:nvPr/>
        </p:nvSpPr>
        <p:spPr>
          <a:xfrm>
            <a:off x="0" y="432617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(1).</a:t>
            </a:r>
            <a:r>
              <a:rPr lang="ja-JP" altLang="en-US" sz="1400" dirty="0"/>
              <a:t> アプリ準備</a:t>
            </a:r>
            <a:endParaRPr lang="ja-JP" altLang="en-US" sz="1100" dirty="0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6278BDC9-8FBB-BD2C-EC90-4CBBAC3A6B3D}"/>
              </a:ext>
            </a:extLst>
          </p:cNvPr>
          <p:cNvSpPr txBox="1"/>
          <p:nvPr/>
        </p:nvSpPr>
        <p:spPr>
          <a:xfrm>
            <a:off x="6147736" y="865232"/>
            <a:ext cx="6147736" cy="5992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③</a:t>
            </a:r>
            <a:r>
              <a:rPr lang="ja-JP" altLang="en-US" sz="1400" dirty="0">
                <a:solidFill>
                  <a:srgbClr val="FF0000"/>
                </a:solidFill>
              </a:rPr>
              <a:t>赤枠</a:t>
            </a:r>
            <a:r>
              <a:rPr lang="ja-JP" altLang="en-US" sz="1400" dirty="0"/>
              <a:t>部分のように展開されていれば</a:t>
            </a:r>
            <a:r>
              <a:rPr lang="en-US" altLang="ja-JP" sz="1400" dirty="0"/>
              <a:t>ok</a:t>
            </a:r>
          </a:p>
        </p:txBody>
      </p:sp>
      <p:pic>
        <p:nvPicPr>
          <p:cNvPr id="20" name="図 19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0AF3101E-EE24-569E-69B6-5A8F3E792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82" y="1311438"/>
            <a:ext cx="5790220" cy="8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3EFB7-8939-2FCF-6690-292CF93B2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E8B010-2650-4F5E-8AB1-3F21E1A160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kumimoji="1" lang="ja-JP" altLang="en-US" sz="2000" b="1" dirty="0"/>
              <a:t>アプリの使い方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CEE387E-6AD4-F5C7-2773-87088602A0E5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2156BDB-0178-48D2-29B2-FCC56DFB5B82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FA9D872-13D0-2EA4-ACEF-5FD4D21EA5F4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95C5383-A561-EED8-3692-F97402E22742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ED695E23-44F3-4216-714A-D559C5E33C7D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37EE76B-405C-148B-9F43-B2B45106B6F7}"/>
              </a:ext>
            </a:extLst>
          </p:cNvPr>
          <p:cNvSpPr txBox="1"/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 </a:t>
            </a:r>
            <a:r>
              <a:rPr lang="en-US" altLang="ja-JP" sz="1400" dirty="0"/>
              <a:t>.env</a:t>
            </a:r>
            <a:r>
              <a:rPr lang="ja-JP" altLang="en-US" sz="1400" dirty="0"/>
              <a:t>修正 </a:t>
            </a:r>
            <a:r>
              <a:rPr lang="en-US" altLang="ja-JP" sz="1400" dirty="0"/>
              <a:t>– Azure OpenAI </a:t>
            </a:r>
            <a:endParaRPr lang="ja-JP" altLang="en-US" sz="11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A2C9CC6-BC6A-45B8-4880-F7C041411D0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・</a:t>
            </a:r>
            <a:r>
              <a:rPr lang="en-US" altLang="ja-JP" sz="1400" dirty="0" err="1"/>
              <a:t>ai_domestic_accounts_book</a:t>
            </a:r>
            <a:r>
              <a:rPr lang="en-US" altLang="ja-JP" sz="1400" dirty="0"/>
              <a:t>\src\</a:t>
            </a:r>
            <a:r>
              <a:rPr lang="en-US" altLang="ja-JP" sz="1400" dirty="0" err="1"/>
              <a:t>generative_ai</a:t>
            </a:r>
            <a:r>
              <a:rPr lang="ja-JP" altLang="en-US" sz="1400" dirty="0"/>
              <a:t>にある</a:t>
            </a:r>
            <a:r>
              <a:rPr lang="en-US" altLang="ja-JP" sz="1400" dirty="0"/>
              <a:t>.env</a:t>
            </a:r>
            <a:r>
              <a:rPr lang="ja-JP" altLang="en-US" sz="1400" dirty="0"/>
              <a:t>ファイルを修正</a:t>
            </a:r>
            <a:endParaRPr lang="en-US" altLang="ja-JP" sz="1400" dirty="0"/>
          </a:p>
          <a:p>
            <a:r>
              <a:rPr lang="ja-JP" altLang="en-US" sz="1400" dirty="0"/>
              <a:t>・</a:t>
            </a:r>
            <a:r>
              <a:rPr lang="ja-JP" altLang="en-US" sz="1400" dirty="0">
                <a:hlinkClick r:id="rId2" action="ppaction://hlinksldjump"/>
              </a:rPr>
              <a:t>事前準備</a:t>
            </a:r>
            <a:r>
              <a:rPr lang="ja-JP" altLang="en-US" sz="1400" dirty="0"/>
              <a:t>で確認したエンドポイントと</a:t>
            </a:r>
            <a:r>
              <a:rPr lang="en-US" altLang="ja-JP" sz="1400" dirty="0"/>
              <a:t>API</a:t>
            </a:r>
            <a:r>
              <a:rPr lang="ja-JP" altLang="en-US" sz="1400" dirty="0"/>
              <a:t>キーに書き換える</a:t>
            </a:r>
            <a:endParaRPr lang="en-US" altLang="ja-JP" sz="1400" dirty="0"/>
          </a:p>
          <a:p>
            <a:endParaRPr lang="en-US" altLang="ja-JP" sz="1400" dirty="0"/>
          </a:p>
        </p:txBody>
      </p:sp>
      <p:pic>
        <p:nvPicPr>
          <p:cNvPr id="12" name="図 11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AF43AE8-113A-1828-5553-FA1EACE81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61" y="2961616"/>
            <a:ext cx="735967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73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7AD71-F4FB-27A4-53C6-3A808C70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33906-6EDB-590E-2F43-D17949DAB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アプリの使い方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A4F665F-AABC-A00C-51F7-F3B1817BBEB9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6FA8BA07-D9AB-A1A3-D3CB-420478E371D4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A57F8B2-3DD0-1EF4-658A-2D81266F4E09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D4B73D29-3788-D0B2-D74A-E0D69436A56F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09D59C4D-EF5C-5908-EFFE-E0CAB0957925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EE44C34-6F7F-0130-99B0-0A76EB858B44}"/>
              </a:ext>
            </a:extLst>
          </p:cNvPr>
          <p:cNvSpPr txBox="1"/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 </a:t>
            </a:r>
            <a:r>
              <a:rPr lang="en-US" altLang="ja-JP" sz="1400" dirty="0"/>
              <a:t>.env</a:t>
            </a:r>
            <a:r>
              <a:rPr lang="ja-JP" altLang="en-US" sz="1400" dirty="0"/>
              <a:t>修正 </a:t>
            </a:r>
            <a:r>
              <a:rPr lang="en-US" altLang="ja-JP" sz="1400" dirty="0"/>
              <a:t>- Azure Document Intelligence </a:t>
            </a:r>
            <a:endParaRPr lang="ja-JP" altLang="en-US" sz="11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4238BE4-FD73-9D55-6834-90A20122CD0B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・</a:t>
            </a:r>
            <a:r>
              <a:rPr lang="en-US" altLang="ja-JP" sz="1400" dirty="0"/>
              <a:t> </a:t>
            </a:r>
            <a:r>
              <a:rPr lang="en-US" altLang="ja-JP" sz="1400" dirty="0" err="1"/>
              <a:t>ai_domestic_accounts_book</a:t>
            </a:r>
            <a:r>
              <a:rPr lang="en-US" altLang="ja-JP" sz="1400" dirty="0"/>
              <a:t>\</a:t>
            </a:r>
            <a:r>
              <a:rPr lang="en-US" altLang="ja-JP" sz="1400" dirty="0" err="1"/>
              <a:t>src</a:t>
            </a:r>
            <a:r>
              <a:rPr lang="en-US" altLang="ja-JP" sz="1400" dirty="0"/>
              <a:t>\receipt</a:t>
            </a:r>
            <a:r>
              <a:rPr lang="ja-JP" altLang="en-US" sz="1400" dirty="0"/>
              <a:t>にある</a:t>
            </a:r>
            <a:r>
              <a:rPr lang="en-US" altLang="ja-JP" sz="1400" dirty="0"/>
              <a:t>.env</a:t>
            </a:r>
            <a:r>
              <a:rPr lang="ja-JP" altLang="en-US" sz="1400" dirty="0"/>
              <a:t>ファイルを修正</a:t>
            </a:r>
            <a:endParaRPr lang="en-US" altLang="ja-JP" sz="1400" dirty="0"/>
          </a:p>
          <a:p>
            <a:r>
              <a:rPr lang="ja-JP" altLang="en-US" sz="1400" dirty="0"/>
              <a:t>・</a:t>
            </a:r>
            <a:r>
              <a:rPr lang="ja-JP" altLang="en-US" sz="1400" dirty="0">
                <a:hlinkClick r:id="rId2" action="ppaction://hlinksldjump"/>
              </a:rPr>
              <a:t>事前準備</a:t>
            </a:r>
            <a:r>
              <a:rPr lang="ja-JP" altLang="en-US" sz="1400" dirty="0"/>
              <a:t>で確認したエンドポイントと</a:t>
            </a:r>
            <a:r>
              <a:rPr lang="en-US" altLang="ja-JP" sz="1400" dirty="0"/>
              <a:t>API</a:t>
            </a:r>
            <a:r>
              <a:rPr lang="ja-JP" altLang="en-US" sz="1400" dirty="0"/>
              <a:t>キーに書き換える</a:t>
            </a:r>
            <a:endParaRPr lang="en-US" altLang="ja-JP" sz="1400" dirty="0"/>
          </a:p>
          <a:p>
            <a:endParaRPr lang="en-US" altLang="ja-JP" sz="1400" dirty="0"/>
          </a:p>
        </p:txBody>
      </p:sp>
      <p:pic>
        <p:nvPicPr>
          <p:cNvPr id="7" name="図 6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903A853-E954-049B-55B2-C0F81EA3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260" y="2961616"/>
            <a:ext cx="715747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35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A31B7-AF75-47CF-CEF5-2FB339A25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00A21-6B1A-EA8C-CA6B-2183A18207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アプリの使い方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FB35E11-7F06-7666-62EE-969F59C0B728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F01D94A-E4D8-1601-DB2D-4B54BFCC9170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B5A4D91-77DB-8389-61C7-92477D44C8FD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D81B577C-72FF-FF32-C725-BA6280A6FCBD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BDD69FC1-A06A-6CE5-6514-3463A44C0779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C2D8F256-2389-F157-D0A8-2CB878FEA591}"/>
              </a:ext>
            </a:extLst>
          </p:cNvPr>
          <p:cNvSpPr txBox="1"/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(2).</a:t>
            </a:r>
            <a:r>
              <a:rPr lang="ja-JP" altLang="en-US" sz="1400" dirty="0"/>
              <a:t> </a:t>
            </a:r>
            <a:r>
              <a:rPr lang="en-US" altLang="ja-JP" sz="1400" dirty="0"/>
              <a:t>.env</a:t>
            </a:r>
            <a:r>
              <a:rPr lang="ja-JP" altLang="en-US" sz="1400" dirty="0"/>
              <a:t>修正 </a:t>
            </a:r>
            <a:r>
              <a:rPr lang="en-US" altLang="ja-JP" sz="1400" dirty="0"/>
              <a:t>– </a:t>
            </a:r>
            <a:r>
              <a:rPr lang="ja-JP" altLang="en-US" sz="1400" dirty="0"/>
              <a:t>メール送信</a:t>
            </a:r>
            <a:endParaRPr lang="ja-JP" altLang="en-US" sz="11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A6AA261-FDB4-F8B7-92B5-F6704784AAA9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dirty="0"/>
              <a:t>・</a:t>
            </a:r>
            <a:r>
              <a:rPr lang="en-US" altLang="ja-JP" sz="1400" dirty="0"/>
              <a:t> </a:t>
            </a:r>
            <a:r>
              <a:rPr lang="en-US" altLang="ja-JP" sz="1400" dirty="0" err="1"/>
              <a:t>ai_domestic_accounts_book</a:t>
            </a:r>
            <a:r>
              <a:rPr lang="en-US" altLang="ja-JP" sz="1400" dirty="0"/>
              <a:t>\</a:t>
            </a:r>
            <a:r>
              <a:rPr lang="en-US" altLang="ja-JP" sz="1400" dirty="0" err="1"/>
              <a:t>src</a:t>
            </a:r>
            <a:r>
              <a:rPr lang="en-US" altLang="ja-JP" sz="1400" dirty="0"/>
              <a:t>\notify</a:t>
            </a:r>
            <a:r>
              <a:rPr lang="ja-JP" altLang="en-US" sz="1400" dirty="0"/>
              <a:t>にある</a:t>
            </a:r>
            <a:r>
              <a:rPr lang="en-US" altLang="ja-JP" sz="1400" dirty="0"/>
              <a:t>.env</a:t>
            </a:r>
            <a:r>
              <a:rPr lang="ja-JP" altLang="en-US" sz="1400" dirty="0"/>
              <a:t>ファイルを修正</a:t>
            </a:r>
            <a:endParaRPr lang="en-US" altLang="ja-JP" sz="1400" dirty="0"/>
          </a:p>
          <a:p>
            <a:endParaRPr lang="en-US" altLang="ja-JP" sz="1400" dirty="0"/>
          </a:p>
        </p:txBody>
      </p:sp>
      <p:pic>
        <p:nvPicPr>
          <p:cNvPr id="8" name="図 7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F77EDB49-84B5-E267-BE43-10DE71BD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328" y="2961616"/>
            <a:ext cx="645734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921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33DF8-84A4-D53F-EA80-101988528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65BBFE-3C3A-F7EE-DA6B-FB8C0234D3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432619"/>
          </a:xfrm>
        </p:spPr>
        <p:txBody>
          <a:bodyPr>
            <a:normAutofit/>
          </a:bodyPr>
          <a:lstStyle/>
          <a:p>
            <a:r>
              <a:rPr lang="ja-JP" altLang="en-US" sz="2000" b="1" dirty="0"/>
              <a:t>アプリの使い方</a:t>
            </a:r>
            <a:endParaRPr kumimoji="1" lang="ja-JP" altLang="en-US" sz="1600" b="1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ED6FD2D-0808-AF04-E5DC-643A05199F2B}"/>
              </a:ext>
            </a:extLst>
          </p:cNvPr>
          <p:cNvSpPr txBox="1">
            <a:spLocks/>
          </p:cNvSpPr>
          <p:nvPr/>
        </p:nvSpPr>
        <p:spPr>
          <a:xfrm>
            <a:off x="0" y="432619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400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0FE7D25-D522-19AC-435A-AFF44C188302}"/>
              </a:ext>
            </a:extLst>
          </p:cNvPr>
          <p:cNvSpPr txBox="1"/>
          <p:nvPr/>
        </p:nvSpPr>
        <p:spPr>
          <a:xfrm>
            <a:off x="0" y="865237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CFAE7563-6853-9D5F-95CC-7FEC604F989B}"/>
              </a:ext>
            </a:extLst>
          </p:cNvPr>
          <p:cNvSpPr txBox="1"/>
          <p:nvPr/>
        </p:nvSpPr>
        <p:spPr>
          <a:xfrm>
            <a:off x="0" y="865236"/>
            <a:ext cx="12192000" cy="166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11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0F25DD3-4038-24C8-35D9-BC914F1EF3C6}"/>
              </a:ext>
            </a:extLst>
          </p:cNvPr>
          <p:cNvSpPr txBox="1"/>
          <p:nvPr/>
        </p:nvSpPr>
        <p:spPr>
          <a:xfrm>
            <a:off x="0" y="865236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1ACE7E2-CC96-F895-CAF7-248C7900558F}"/>
              </a:ext>
            </a:extLst>
          </p:cNvPr>
          <p:cNvSpPr txBox="1"/>
          <p:nvPr/>
        </p:nvSpPr>
        <p:spPr>
          <a:xfrm>
            <a:off x="0" y="865235"/>
            <a:ext cx="12192000" cy="599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ja-JP" sz="14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55421006-5856-8EA1-4823-C5E2A1CF123C}"/>
              </a:ext>
            </a:extLst>
          </p:cNvPr>
          <p:cNvSpPr txBox="1"/>
          <p:nvPr/>
        </p:nvSpPr>
        <p:spPr>
          <a:xfrm>
            <a:off x="0" y="865234"/>
            <a:ext cx="12192000" cy="556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※</a:t>
            </a:r>
            <a:r>
              <a:rPr lang="en-US" altLang="ja-JP" sz="1400" dirty="0" err="1"/>
              <a:t>ai_domestic_accounts_book</a:t>
            </a:r>
            <a:r>
              <a:rPr lang="en-US" altLang="ja-JP" sz="1400" dirty="0"/>
              <a:t>\src\</a:t>
            </a:r>
            <a:r>
              <a:rPr lang="en-US" altLang="ja-JP" sz="1400" dirty="0" err="1"/>
              <a:t>config¥app_config.json</a:t>
            </a:r>
            <a:r>
              <a:rPr lang="ja-JP" altLang="en-US" sz="1400" dirty="0"/>
              <a:t>を開く</a:t>
            </a:r>
            <a:endParaRPr lang="en-US" altLang="ja-JP" sz="1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21C834-8D6E-181F-BD75-9637347D1A4C}"/>
              </a:ext>
            </a:extLst>
          </p:cNvPr>
          <p:cNvSpPr txBox="1"/>
          <p:nvPr/>
        </p:nvSpPr>
        <p:spPr>
          <a:xfrm>
            <a:off x="5865092" y="1696063"/>
            <a:ext cx="608676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※</a:t>
            </a:r>
            <a:r>
              <a:rPr lang="ja-JP" altLang="en-US" sz="1100" dirty="0">
                <a:solidFill>
                  <a:srgbClr val="FF0000"/>
                </a:solidFill>
              </a:rPr>
              <a:t>赤枠</a:t>
            </a:r>
            <a:r>
              <a:rPr lang="ja-JP" altLang="en-US" sz="1100" dirty="0"/>
              <a:t>部分</a:t>
            </a:r>
            <a:endParaRPr lang="en-US" altLang="ja-JP" sz="1100" dirty="0"/>
          </a:p>
          <a:p>
            <a:r>
              <a:rPr lang="ja-JP" altLang="en-US" sz="1100" dirty="0"/>
              <a:t>・コントロールログへの出力、レベル、ファイル保存などを制御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※</a:t>
            </a:r>
            <a:r>
              <a:rPr lang="ja-JP" altLang="en-US" sz="1100" dirty="0">
                <a:solidFill>
                  <a:srgbClr val="00B0F0"/>
                </a:solidFill>
              </a:rPr>
              <a:t>青枠</a:t>
            </a:r>
            <a:r>
              <a:rPr lang="ja-JP" altLang="en-US" sz="1100" dirty="0"/>
              <a:t>部分</a:t>
            </a:r>
            <a:endParaRPr lang="en-US" altLang="ja-JP" sz="1100" dirty="0"/>
          </a:p>
          <a:p>
            <a:r>
              <a:rPr lang="ja-JP" altLang="en-US" sz="1100" dirty="0"/>
              <a:t>・</a:t>
            </a:r>
            <a:r>
              <a:rPr lang="en-US" altLang="ja-JP" sz="1100" dirty="0"/>
              <a:t>iClude</a:t>
            </a:r>
            <a:r>
              <a:rPr lang="ja-JP" altLang="en-US" sz="1100" dirty="0"/>
              <a:t>経由でレシート画像を取り込むかどうか</a:t>
            </a:r>
            <a:endParaRPr lang="en-US" altLang="ja-JP" sz="1100" dirty="0"/>
          </a:p>
          <a:p>
            <a:r>
              <a:rPr lang="ja-JP" altLang="en-US" sz="1100" dirty="0"/>
              <a:t>→ </a:t>
            </a:r>
            <a:r>
              <a:rPr lang="en-US" altLang="ja-JP" sz="1100" dirty="0"/>
              <a:t>ENABLE_CLOUD_RECEIPT_IMPORT</a:t>
            </a:r>
          </a:p>
          <a:p>
            <a:r>
              <a:rPr lang="en-US" altLang="ja-JP" sz="1100" dirty="0"/>
              <a:t>(true</a:t>
            </a:r>
            <a:r>
              <a:rPr lang="ja-JP" altLang="en-US" sz="1100" dirty="0"/>
              <a:t>に設定することで</a:t>
            </a:r>
            <a:r>
              <a:rPr lang="en-US" altLang="ja-JP" sz="1100" dirty="0"/>
              <a:t>iClude</a:t>
            </a:r>
            <a:r>
              <a:rPr lang="ja-JP" altLang="en-US" sz="1100" dirty="0"/>
              <a:t>に保存されたレシート画像を取り込むことが可能</a:t>
            </a:r>
            <a:r>
              <a:rPr lang="en-US" altLang="ja-JP" sz="1100" dirty="0"/>
              <a:t>)</a:t>
            </a:r>
          </a:p>
          <a:p>
            <a:endParaRPr lang="en-US" altLang="ja-JP" sz="1100" dirty="0"/>
          </a:p>
          <a:p>
            <a:r>
              <a:rPr lang="ja-JP" altLang="en-US" sz="1100" dirty="0"/>
              <a:t>・</a:t>
            </a:r>
            <a:r>
              <a:rPr lang="en-US" altLang="ja-JP" sz="1100" dirty="0"/>
              <a:t>iClude</a:t>
            </a:r>
            <a:r>
              <a:rPr lang="ja-JP" altLang="en-US" sz="1100" dirty="0"/>
              <a:t>経由でレシート画像を保存</a:t>
            </a:r>
            <a:endParaRPr lang="en-US" altLang="ja-JP" sz="1100" dirty="0"/>
          </a:p>
          <a:p>
            <a:r>
              <a:rPr lang="ja-JP" altLang="en-US" sz="1100" dirty="0"/>
              <a:t>→ </a:t>
            </a:r>
            <a:r>
              <a:rPr lang="en-US" altLang="ja-JP" sz="1100" dirty="0"/>
              <a:t>CLOUD_INBOX_PATH</a:t>
            </a:r>
          </a:p>
          <a:p>
            <a:r>
              <a:rPr lang="en-US" altLang="ja-JP" sz="1100" dirty="0"/>
              <a:t>(inbox</a:t>
            </a:r>
            <a:r>
              <a:rPr lang="ja-JP" altLang="en-US" sz="1100" dirty="0"/>
              <a:t>のファイルパスを設定：解析したいレシート画像を設定する</a:t>
            </a:r>
            <a:r>
              <a:rPr lang="en-US" altLang="ja-JP" sz="1100" dirty="0"/>
              <a:t>)</a:t>
            </a:r>
          </a:p>
          <a:p>
            <a:r>
              <a:rPr lang="ja-JP" altLang="en-US" sz="1100" dirty="0"/>
              <a:t>→ </a:t>
            </a:r>
            <a:r>
              <a:rPr lang="en-US" altLang="ja-JP" sz="1100" dirty="0"/>
              <a:t>CLOUD_PROCESSED_PATH</a:t>
            </a:r>
          </a:p>
          <a:p>
            <a:r>
              <a:rPr lang="en-US" altLang="ja-JP" sz="1100" dirty="0"/>
              <a:t>(processed</a:t>
            </a:r>
            <a:r>
              <a:rPr lang="ja-JP" altLang="en-US" sz="1100" dirty="0"/>
              <a:t>のファイルパスを設定：解析完了のレシート画像が</a:t>
            </a:r>
            <a:r>
              <a:rPr lang="en-US" altLang="ja-JP" sz="1100" dirty="0"/>
              <a:t>inbox</a:t>
            </a:r>
            <a:r>
              <a:rPr lang="ja-JP" altLang="en-US" sz="1100" dirty="0"/>
              <a:t>から移動</a:t>
            </a:r>
            <a:r>
              <a:rPr lang="en-US" altLang="ja-JP" sz="1100" dirty="0"/>
              <a:t>)</a:t>
            </a:r>
          </a:p>
          <a:p>
            <a:r>
              <a:rPr lang="ja-JP" altLang="en-US" sz="1100" dirty="0"/>
              <a:t>→ </a:t>
            </a:r>
            <a:r>
              <a:rPr lang="en-US" altLang="ja-JP" sz="1100" dirty="0"/>
              <a:t>CLOUD_ERROR_PATH</a:t>
            </a:r>
          </a:p>
          <a:p>
            <a:r>
              <a:rPr lang="en-US" altLang="ja-JP" sz="1100" dirty="0"/>
              <a:t>(error</a:t>
            </a:r>
            <a:r>
              <a:rPr lang="ja-JP" altLang="en-US" sz="1100" dirty="0"/>
              <a:t>のファイルパスを設定：解析不可だったレシート画像を</a:t>
            </a:r>
            <a:r>
              <a:rPr lang="en-US" altLang="ja-JP" sz="1100" dirty="0"/>
              <a:t>inbox</a:t>
            </a:r>
            <a:r>
              <a:rPr lang="ja-JP" altLang="en-US" sz="1100" dirty="0"/>
              <a:t>から移動</a:t>
            </a:r>
            <a:r>
              <a:rPr lang="en-US" altLang="ja-JP" sz="1100" dirty="0"/>
              <a:t>)</a:t>
            </a:r>
          </a:p>
          <a:p>
            <a:endParaRPr lang="en-US" altLang="ja-JP" sz="1100" dirty="0"/>
          </a:p>
          <a:p>
            <a:r>
              <a:rPr lang="en-US" altLang="ja-JP" sz="1100" dirty="0"/>
              <a:t>※</a:t>
            </a:r>
            <a:r>
              <a:rPr lang="ja-JP" altLang="en-US" sz="1100" dirty="0">
                <a:solidFill>
                  <a:srgbClr val="00B050"/>
                </a:solidFill>
              </a:rPr>
              <a:t>緑枠</a:t>
            </a:r>
            <a:r>
              <a:rPr lang="ja-JP" altLang="en-US" sz="1100" dirty="0"/>
              <a:t>部分</a:t>
            </a:r>
            <a:endParaRPr lang="en-US" altLang="ja-JP" sz="1100" dirty="0"/>
          </a:p>
          <a:p>
            <a:r>
              <a:rPr lang="ja-JP" altLang="en-US" sz="1100" dirty="0"/>
              <a:t>・メール経由で結果を送信</a:t>
            </a:r>
            <a:endParaRPr lang="en-US" altLang="ja-JP" sz="1100" dirty="0"/>
          </a:p>
          <a:p>
            <a:r>
              <a:rPr lang="ja-JP" altLang="en-US" sz="1100" dirty="0"/>
              <a:t>→ </a:t>
            </a:r>
            <a:r>
              <a:rPr lang="en-US" altLang="ja-JP" sz="1100" dirty="0"/>
              <a:t>ENABLE_SEND</a:t>
            </a:r>
          </a:p>
          <a:p>
            <a:r>
              <a:rPr lang="en-US" altLang="ja-JP" sz="1100" dirty="0"/>
              <a:t>(true</a:t>
            </a:r>
            <a:r>
              <a:rPr lang="ja-JP" altLang="en-US" sz="1100" dirty="0"/>
              <a:t>に設定することでアプリ実行時の月の支出額を送信可能</a:t>
            </a:r>
            <a:r>
              <a:rPr lang="en-US" altLang="ja-JP" sz="1100" dirty="0"/>
              <a:t>)</a:t>
            </a:r>
          </a:p>
          <a:p>
            <a:r>
              <a:rPr lang="ja-JP" altLang="en-US" sz="1100" dirty="0"/>
              <a:t>→ </a:t>
            </a:r>
            <a:r>
              <a:rPr lang="en-US" altLang="ja-JP" sz="1100" dirty="0"/>
              <a:t>MONTHLY_REPORT_SEND_DAY</a:t>
            </a:r>
          </a:p>
          <a:p>
            <a:r>
              <a:rPr lang="en-US" altLang="ja-JP" sz="1100" dirty="0"/>
              <a:t>(</a:t>
            </a:r>
            <a:r>
              <a:rPr lang="ja-JP" altLang="en-US" sz="1100" dirty="0"/>
              <a:t>毎月のメール送信が</a:t>
            </a:r>
            <a:r>
              <a:rPr lang="en-US" altLang="ja-JP" sz="1100" dirty="0"/>
              <a:t>true</a:t>
            </a:r>
            <a:r>
              <a:rPr lang="ja-JP" altLang="en-US" sz="1100" dirty="0"/>
              <a:t>の場合、月のいつ送信を行うかを設定可能</a:t>
            </a:r>
            <a:r>
              <a:rPr lang="en-US" altLang="ja-JP" sz="1100" dirty="0"/>
              <a:t>)</a:t>
            </a:r>
          </a:p>
        </p:txBody>
      </p:sp>
      <p:pic>
        <p:nvPicPr>
          <p:cNvPr id="20" name="図 19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C9DA6641-EC32-C3AB-A889-87AA90EA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6063"/>
            <a:ext cx="5784850" cy="396000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6B9FDDA-B2F7-0B69-6FF5-2E5F4B6A554C}"/>
              </a:ext>
            </a:extLst>
          </p:cNvPr>
          <p:cNvSpPr/>
          <p:nvPr/>
        </p:nvSpPr>
        <p:spPr>
          <a:xfrm>
            <a:off x="729673" y="1793947"/>
            <a:ext cx="3158836" cy="1217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51A7492-274B-CC08-B7A7-DF17B817557F}"/>
              </a:ext>
            </a:extLst>
          </p:cNvPr>
          <p:cNvSpPr/>
          <p:nvPr/>
        </p:nvSpPr>
        <p:spPr>
          <a:xfrm>
            <a:off x="729672" y="3135747"/>
            <a:ext cx="5055177" cy="85436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A1020C9-72A3-8729-7246-0328AC9ADFDE}"/>
              </a:ext>
            </a:extLst>
          </p:cNvPr>
          <p:cNvSpPr/>
          <p:nvPr/>
        </p:nvSpPr>
        <p:spPr>
          <a:xfrm>
            <a:off x="729673" y="4114802"/>
            <a:ext cx="3158836" cy="6196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81767202-E5D7-ED0A-B1BE-57165F015AE2}"/>
              </a:ext>
            </a:extLst>
          </p:cNvPr>
          <p:cNvSpPr txBox="1"/>
          <p:nvPr/>
        </p:nvSpPr>
        <p:spPr>
          <a:xfrm>
            <a:off x="0" y="432618"/>
            <a:ext cx="12192000" cy="432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(3).</a:t>
            </a:r>
            <a:r>
              <a:rPr lang="ja-JP" altLang="en-US" sz="1400" dirty="0"/>
              <a:t> 設定ファイルの使い方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601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3207</Words>
  <Application>Microsoft Office PowerPoint</Application>
  <PresentationFormat>ワイド画面</PresentationFormat>
  <Paragraphs>464</Paragraphs>
  <Slides>104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104</vt:i4>
      </vt:variant>
    </vt:vector>
  </HeadingPairs>
  <TitlesOfParts>
    <vt:vector size="108" baseType="lpstr">
      <vt:lpstr>游ゴシック</vt:lpstr>
      <vt:lpstr>游ゴシック Light</vt:lpstr>
      <vt:lpstr>Arial</vt:lpstr>
      <vt:lpstr>Office テーマ</vt:lpstr>
      <vt:lpstr>レシート画像を使った 支出管理アプリ</vt:lpstr>
      <vt:lpstr>目次</vt:lpstr>
      <vt:lpstr>バージョン管理</vt:lpstr>
      <vt:lpstr>アプリ構成</vt:lpstr>
      <vt:lpstr>アプリ構成</vt:lpstr>
      <vt:lpstr>アプリ構成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事前準備</vt:lpstr>
      <vt:lpstr>アプリの使い方</vt:lpstr>
      <vt:lpstr>アプリの使い方</vt:lpstr>
      <vt:lpstr>アプリの使い方</vt:lpstr>
      <vt:lpstr>アプリの使い方</vt:lpstr>
      <vt:lpstr>アプリの使い方</vt:lpstr>
      <vt:lpstr>アプリの使い方</vt:lpstr>
      <vt:lpstr>アプリの使い方</vt:lpstr>
      <vt:lpstr>アプリの使い方</vt:lpstr>
      <vt:lpstr>アプリの使い方</vt:lpstr>
      <vt:lpstr>アプリの使い方</vt:lpstr>
      <vt:lpstr>その他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門屋 翔太[BNS]</dc:creator>
  <cp:lastModifiedBy>翔太 門屋</cp:lastModifiedBy>
  <cp:revision>87</cp:revision>
  <dcterms:created xsi:type="dcterms:W3CDTF">2026-01-12T11:22:42Z</dcterms:created>
  <dcterms:modified xsi:type="dcterms:W3CDTF">2026-02-01T10:26:28Z</dcterms:modified>
</cp:coreProperties>
</file>